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4"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6" r:id="rId33"/>
    <p:sldId id="325" r:id="rId34"/>
    <p:sldId id="327" r:id="rId35"/>
    <p:sldId id="328" r:id="rId36"/>
    <p:sldId id="329" r:id="rId37"/>
    <p:sldId id="333" r:id="rId38"/>
    <p:sldId id="330" r:id="rId39"/>
    <p:sldId id="331" r:id="rId40"/>
    <p:sldId id="332" r:id="rId41"/>
    <p:sldId id="334" r:id="rId42"/>
    <p:sldId id="335" r:id="rId43"/>
    <p:sldId id="336" r:id="rId44"/>
    <p:sldId id="337" r:id="rId45"/>
    <p:sldId id="292" r:id="rId46"/>
    <p:sldId id="338" r:id="rId47"/>
    <p:sldId id="339" r:id="rId48"/>
    <p:sldId id="296" r:id="rId49"/>
  </p:sldIdLst>
  <p:sldSz cx="9144000" cy="5143500" type="screen16x9"/>
  <p:notesSz cx="6858000" cy="9144000"/>
  <p:embeddedFontLst>
    <p:embeddedFont>
      <p:font typeface="Anaheim" panose="020B0604020202020204" charset="0"/>
      <p:regular r:id="rId51"/>
    </p:embeddedFont>
    <p:embeddedFont>
      <p:font typeface="Anton" pitchFamily="2" charset="0"/>
      <p:regular r:id="rId52"/>
    </p:embeddedFont>
    <p:embeddedFont>
      <p:font typeface="Arial Rounded MT Bold" panose="020F0704030504030204" pitchFamily="34" charset="0"/>
      <p:regular r:id="rId53"/>
    </p:embeddedFont>
    <p:embeddedFont>
      <p:font typeface="Bebas Neue" panose="020B0606020202050201" pitchFamily="34" charset="0"/>
      <p:regular r:id="rId54"/>
    </p:embeddedFont>
    <p:embeddedFont>
      <p:font typeface="Book Antiqua" panose="02040602050305030304" pitchFamily="18" charset="0"/>
      <p:regular r:id="rId55"/>
      <p:bold r:id="rId56"/>
      <p:italic r:id="rId57"/>
      <p:boldItalic r:id="rId58"/>
    </p:embeddedFont>
    <p:embeddedFont>
      <p:font typeface="Nunito Light" pitchFamily="2" charset="0"/>
      <p:regular r:id="rId59"/>
      <p:italic r:id="rId60"/>
    </p:embeddedFont>
    <p:embeddedFont>
      <p:font typeface="Proxima Nova" panose="020B0604020202020204" charset="0"/>
      <p:regular r:id="rId61"/>
      <p:bold r:id="rId62"/>
      <p:italic r:id="rId63"/>
      <p:boldItalic r:id="rId64"/>
    </p:embeddedFont>
    <p:embeddedFont>
      <p:font typeface="Proxima Nova Semibold" panose="020B0604020202020204" charset="0"/>
      <p:regular r:id="rId65"/>
      <p:bold r:id="rId66"/>
      <p:boldItalic r:id="rId67"/>
    </p:embeddedFont>
    <p:embeddedFont>
      <p:font typeface="Roboto" panose="02000000000000000000" pitchFamily="2" charset="0"/>
      <p:regular r:id="rId68"/>
      <p:bold r:id="rId69"/>
      <p:italic r:id="rId70"/>
      <p:boldItalic r:id="rId71"/>
    </p:embeddedFont>
    <p:embeddedFont>
      <p:font typeface="Roboto Light" panose="02000000000000000000" pitchFamily="2"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A9494-6D68-4638-B21F-4AA61F76EF17}">
  <a:tblStyle styleId="{F56A9494-6D68-4638-B21F-4AA61F76EF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871C14-F300-4707-ACCD-8FFA6A0841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58e65be359_0_8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58e65be359_0_8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b8a46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b8a4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93875" y="0"/>
            <a:ext cx="8553500" cy="5013480"/>
            <a:chOff x="-493875" y="0"/>
            <a:chExt cx="8553500" cy="5013480"/>
          </a:xfrm>
        </p:grpSpPr>
        <p:pic>
          <p:nvPicPr>
            <p:cNvPr id="10" name="Google Shape;10;p2"/>
            <p:cNvPicPr preferRelativeResize="0"/>
            <p:nvPr/>
          </p:nvPicPr>
          <p:blipFill rotWithShape="1">
            <a:blip r:embed="rId2">
              <a:alphaModFix/>
            </a:blip>
            <a:srcRect l="32585" t="51526" r="50466" b="21978"/>
            <a:stretch/>
          </p:blipFill>
          <p:spPr>
            <a:xfrm>
              <a:off x="164500" y="4509556"/>
              <a:ext cx="417075" cy="503924"/>
            </a:xfrm>
            <a:prstGeom prst="rect">
              <a:avLst/>
            </a:prstGeom>
            <a:noFill/>
            <a:ln>
              <a:noFill/>
            </a:ln>
          </p:spPr>
        </p:pic>
        <p:sp>
          <p:nvSpPr>
            <p:cNvPr id="11" name="Google Shape;11;p2"/>
            <p:cNvSpPr/>
            <p:nvPr/>
          </p:nvSpPr>
          <p:spPr>
            <a:xfrm>
              <a:off x="5842000" y="46040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51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pic>
          <p:nvPicPr>
            <p:cNvPr id="14" name="Google Shape;14;p2"/>
            <p:cNvPicPr preferRelativeResize="0"/>
            <p:nvPr/>
          </p:nvPicPr>
          <p:blipFill rotWithShape="1">
            <a:blip r:embed="rId3">
              <a:alphaModFix/>
            </a:blip>
            <a:srcRect l="27377" t="35445" r="27377" b="35448"/>
            <a:stretch/>
          </p:blipFill>
          <p:spPr>
            <a:xfrm>
              <a:off x="-493875" y="1700225"/>
              <a:ext cx="1113399" cy="553600"/>
            </a:xfrm>
            <a:prstGeom prst="rect">
              <a:avLst/>
            </a:prstGeom>
            <a:noFill/>
            <a:ln>
              <a:noFill/>
            </a:ln>
          </p:spPr>
        </p:pic>
        <p:sp>
          <p:nvSpPr>
            <p:cNvPr id="15" name="Google Shape;15;p2"/>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882350" y="885075"/>
            <a:ext cx="3899100" cy="29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986250" y="3818025"/>
            <a:ext cx="3795300" cy="4404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
        <p:cNvGrpSpPr/>
        <p:nvPr/>
      </p:nvGrpSpPr>
      <p:grpSpPr>
        <a:xfrm>
          <a:off x="0" y="0"/>
          <a:ext cx="0" cy="0"/>
          <a:chOff x="0" y="0"/>
          <a:chExt cx="0" cy="0"/>
        </a:xfrm>
      </p:grpSpPr>
      <p:grpSp>
        <p:nvGrpSpPr>
          <p:cNvPr id="98" name="Google Shape;98;p13"/>
          <p:cNvGrpSpPr/>
          <p:nvPr/>
        </p:nvGrpSpPr>
        <p:grpSpPr>
          <a:xfrm>
            <a:off x="-513775" y="0"/>
            <a:ext cx="9657774" cy="5031832"/>
            <a:chOff x="-513775" y="0"/>
            <a:chExt cx="9657774" cy="5031832"/>
          </a:xfrm>
        </p:grpSpPr>
        <p:pic>
          <p:nvPicPr>
            <p:cNvPr id="99" name="Google Shape;99;p13"/>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100" name="Google Shape;100;p13"/>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101" name="Google Shape;101;p13"/>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102" name="Google Shape;102;p1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3"/>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720000"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3419269"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720000"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3419269"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subTitle" idx="5"/>
          </p:nvPr>
        </p:nvSpPr>
        <p:spPr>
          <a:xfrm>
            <a:off x="6118545"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13"/>
          <p:cNvSpPr txBox="1">
            <a:spLocks noGrp="1"/>
          </p:cNvSpPr>
          <p:nvPr>
            <p:ph type="subTitle" idx="6"/>
          </p:nvPr>
        </p:nvSpPr>
        <p:spPr>
          <a:xfrm>
            <a:off x="6118545"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3"/>
          <p:cNvSpPr txBox="1">
            <a:spLocks noGrp="1"/>
          </p:cNvSpPr>
          <p:nvPr>
            <p:ph type="title" idx="7" hasCustomPrompt="1"/>
          </p:nvPr>
        </p:nvSpPr>
        <p:spPr>
          <a:xfrm>
            <a:off x="81840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81840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9" hasCustomPrompt="1"/>
          </p:nvPr>
        </p:nvSpPr>
        <p:spPr>
          <a:xfrm>
            <a:off x="3517675"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13" hasCustomPrompt="1"/>
          </p:nvPr>
        </p:nvSpPr>
        <p:spPr>
          <a:xfrm>
            <a:off x="3517675"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4" hasCustomPrompt="1"/>
          </p:nvPr>
        </p:nvSpPr>
        <p:spPr>
          <a:xfrm>
            <a:off x="621695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15" hasCustomPrompt="1"/>
          </p:nvPr>
        </p:nvSpPr>
        <p:spPr>
          <a:xfrm>
            <a:off x="621695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6"/>
          </p:nvPr>
        </p:nvSpPr>
        <p:spPr>
          <a:xfrm>
            <a:off x="72000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3"/>
          <p:cNvSpPr txBox="1">
            <a:spLocks noGrp="1"/>
          </p:cNvSpPr>
          <p:nvPr>
            <p:ph type="subTitle" idx="17"/>
          </p:nvPr>
        </p:nvSpPr>
        <p:spPr>
          <a:xfrm>
            <a:off x="3419275"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3"/>
          <p:cNvSpPr txBox="1">
            <a:spLocks noGrp="1"/>
          </p:cNvSpPr>
          <p:nvPr>
            <p:ph type="subTitle" idx="18"/>
          </p:nvPr>
        </p:nvSpPr>
        <p:spPr>
          <a:xfrm>
            <a:off x="611855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19"/>
          </p:nvPr>
        </p:nvSpPr>
        <p:spPr>
          <a:xfrm>
            <a:off x="72000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20"/>
          </p:nvPr>
        </p:nvSpPr>
        <p:spPr>
          <a:xfrm>
            <a:off x="3419275"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subTitle" idx="21"/>
          </p:nvPr>
        </p:nvSpPr>
        <p:spPr>
          <a:xfrm>
            <a:off x="611855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grpSp>
        <p:nvGrpSpPr>
          <p:cNvPr id="125" name="Google Shape;125;p14"/>
          <p:cNvGrpSpPr/>
          <p:nvPr/>
        </p:nvGrpSpPr>
        <p:grpSpPr>
          <a:xfrm>
            <a:off x="326300" y="0"/>
            <a:ext cx="8526575" cy="4908200"/>
            <a:chOff x="326300" y="0"/>
            <a:chExt cx="8526575" cy="4908200"/>
          </a:xfrm>
        </p:grpSpPr>
        <p:pic>
          <p:nvPicPr>
            <p:cNvPr id="126" name="Google Shape;126;p14"/>
            <p:cNvPicPr preferRelativeResize="0"/>
            <p:nvPr/>
          </p:nvPicPr>
          <p:blipFill rotWithShape="1">
            <a:blip r:embed="rId2">
              <a:alphaModFix/>
            </a:blip>
            <a:srcRect l="32585" t="26269" r="38244" b="21978"/>
            <a:stretch/>
          </p:blipFill>
          <p:spPr>
            <a:xfrm>
              <a:off x="326300" y="244187"/>
              <a:ext cx="717850" cy="984275"/>
            </a:xfrm>
            <a:prstGeom prst="rect">
              <a:avLst/>
            </a:prstGeom>
            <a:noFill/>
            <a:ln>
              <a:noFill/>
            </a:ln>
          </p:spPr>
        </p:pic>
        <p:sp>
          <p:nvSpPr>
            <p:cNvPr id="127" name="Google Shape;127;p14"/>
            <p:cNvSpPr/>
            <p:nvPr/>
          </p:nvSpPr>
          <p:spPr>
            <a:xfrm>
              <a:off x="8637475" y="46928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8758675" y="41494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4"/>
            <p:cNvPicPr preferRelativeResize="0"/>
            <p:nvPr/>
          </p:nvPicPr>
          <p:blipFill rotWithShape="1">
            <a:blip r:embed="rId3">
              <a:alphaModFix/>
            </a:blip>
            <a:srcRect l="27377" t="35445" r="27377" b="35448"/>
            <a:stretch/>
          </p:blipFill>
          <p:spPr>
            <a:xfrm>
              <a:off x="6966050" y="0"/>
              <a:ext cx="1113399" cy="553600"/>
            </a:xfrm>
            <a:prstGeom prst="rect">
              <a:avLst/>
            </a:prstGeom>
            <a:noFill/>
            <a:ln>
              <a:noFill/>
            </a:ln>
          </p:spPr>
        </p:pic>
        <p:sp>
          <p:nvSpPr>
            <p:cNvPr id="130" name="Google Shape;130;p14"/>
            <p:cNvSpPr/>
            <p:nvPr/>
          </p:nvSpPr>
          <p:spPr>
            <a:xfrm>
              <a:off x="2781625" y="30087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4"/>
          <p:cNvSpPr txBox="1">
            <a:spLocks noGrp="1"/>
          </p:cNvSpPr>
          <p:nvPr>
            <p:ph type="title"/>
          </p:nvPr>
        </p:nvSpPr>
        <p:spPr>
          <a:xfrm>
            <a:off x="5713361" y="2995875"/>
            <a:ext cx="27174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2" name="Google Shape;132;p14"/>
          <p:cNvSpPr txBox="1">
            <a:spLocks noGrp="1"/>
          </p:cNvSpPr>
          <p:nvPr>
            <p:ph type="subTitle" idx="1"/>
          </p:nvPr>
        </p:nvSpPr>
        <p:spPr>
          <a:xfrm>
            <a:off x="713238" y="1101900"/>
            <a:ext cx="7717500" cy="178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
        <p:cNvGrpSpPr/>
        <p:nvPr/>
      </p:nvGrpSpPr>
      <p:grpSpPr>
        <a:xfrm>
          <a:off x="0" y="0"/>
          <a:ext cx="0" cy="0"/>
          <a:chOff x="0" y="0"/>
          <a:chExt cx="0" cy="0"/>
        </a:xfrm>
      </p:grpSpPr>
      <p:grpSp>
        <p:nvGrpSpPr>
          <p:cNvPr id="134" name="Google Shape;134;p15"/>
          <p:cNvGrpSpPr/>
          <p:nvPr/>
        </p:nvGrpSpPr>
        <p:grpSpPr>
          <a:xfrm>
            <a:off x="224225" y="252050"/>
            <a:ext cx="8848229" cy="4664588"/>
            <a:chOff x="224225" y="252050"/>
            <a:chExt cx="8848229" cy="4664588"/>
          </a:xfrm>
        </p:grpSpPr>
        <p:pic>
          <p:nvPicPr>
            <p:cNvPr id="135" name="Google Shape;135;p15"/>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136" name="Google Shape;136;p15"/>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137" name="Google Shape;137;p15"/>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title"/>
          </p:nvPr>
        </p:nvSpPr>
        <p:spPr>
          <a:xfrm>
            <a:off x="1347406" y="876750"/>
            <a:ext cx="2706600" cy="2349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15"/>
          <p:cNvSpPr txBox="1">
            <a:spLocks noGrp="1"/>
          </p:cNvSpPr>
          <p:nvPr>
            <p:ph type="subTitle" idx="1"/>
          </p:nvPr>
        </p:nvSpPr>
        <p:spPr>
          <a:xfrm>
            <a:off x="1347406" y="3150450"/>
            <a:ext cx="2706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5"/>
          <p:cNvSpPr>
            <a:spLocks noGrp="1"/>
          </p:cNvSpPr>
          <p:nvPr>
            <p:ph type="pic" idx="2"/>
          </p:nvPr>
        </p:nvSpPr>
        <p:spPr>
          <a:xfrm>
            <a:off x="4884794" y="958050"/>
            <a:ext cx="2911800" cy="3144600"/>
          </a:xfrm>
          <a:prstGeom prst="roundRect">
            <a:avLst>
              <a:gd name="adj" fmla="val 9799"/>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3"/>
        <p:cNvGrpSpPr/>
        <p:nvPr/>
      </p:nvGrpSpPr>
      <p:grpSpPr>
        <a:xfrm>
          <a:off x="0" y="0"/>
          <a:ext cx="0" cy="0"/>
          <a:chOff x="0" y="0"/>
          <a:chExt cx="0" cy="0"/>
        </a:xfrm>
      </p:grpSpPr>
      <p:sp>
        <p:nvSpPr>
          <p:cNvPr id="144" name="Google Shape;144;p16"/>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6"/>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6" name="Google Shape;146;p16"/>
          <p:cNvGrpSpPr/>
          <p:nvPr/>
        </p:nvGrpSpPr>
        <p:grpSpPr>
          <a:xfrm>
            <a:off x="339821" y="230225"/>
            <a:ext cx="8647654" cy="4808587"/>
            <a:chOff x="339821" y="230225"/>
            <a:chExt cx="8647654" cy="4808587"/>
          </a:xfrm>
        </p:grpSpPr>
        <p:grpSp>
          <p:nvGrpSpPr>
            <p:cNvPr id="147" name="Google Shape;147;p16"/>
            <p:cNvGrpSpPr/>
            <p:nvPr/>
          </p:nvGrpSpPr>
          <p:grpSpPr>
            <a:xfrm>
              <a:off x="339821" y="230225"/>
              <a:ext cx="6867629" cy="4477563"/>
              <a:chOff x="339821" y="230225"/>
              <a:chExt cx="6867629" cy="4477563"/>
            </a:xfrm>
          </p:grpSpPr>
          <p:sp>
            <p:nvSpPr>
              <p:cNvPr id="148" name="Google Shape;148;p16"/>
              <p:cNvSpPr/>
              <p:nvPr/>
            </p:nvSpPr>
            <p:spPr>
              <a:xfrm>
                <a:off x="7113250" y="2302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3398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 name="Google Shape;150;p16"/>
            <p:cNvPicPr preferRelativeResize="0"/>
            <p:nvPr/>
          </p:nvPicPr>
          <p:blipFill rotWithShape="1">
            <a:blip r:embed="rId2">
              <a:alphaModFix/>
            </a:blip>
            <a:srcRect l="32585" t="26269" r="38244" b="21978"/>
            <a:stretch/>
          </p:blipFill>
          <p:spPr>
            <a:xfrm>
              <a:off x="8269625" y="4054537"/>
              <a:ext cx="717850" cy="984275"/>
            </a:xfrm>
            <a:prstGeom prst="rect">
              <a:avLst/>
            </a:prstGeom>
            <a:noFill/>
            <a:ln>
              <a:noFill/>
            </a:ln>
          </p:spPr>
        </p:pic>
        <p:sp>
          <p:nvSpPr>
            <p:cNvPr id="151" name="Google Shape;151;p16"/>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5"/>
        <p:cNvGrpSpPr/>
        <p:nvPr/>
      </p:nvGrpSpPr>
      <p:grpSpPr>
        <a:xfrm>
          <a:off x="0" y="0"/>
          <a:ext cx="0" cy="0"/>
          <a:chOff x="0" y="0"/>
          <a:chExt cx="0" cy="0"/>
        </a:xfrm>
      </p:grpSpPr>
      <p:grpSp>
        <p:nvGrpSpPr>
          <p:cNvPr id="156" name="Google Shape;156;p18"/>
          <p:cNvGrpSpPr/>
          <p:nvPr/>
        </p:nvGrpSpPr>
        <p:grpSpPr>
          <a:xfrm>
            <a:off x="171475" y="-98050"/>
            <a:ext cx="9334724" cy="5043357"/>
            <a:chOff x="171475" y="-98050"/>
            <a:chExt cx="9334724" cy="5043357"/>
          </a:xfrm>
        </p:grpSpPr>
        <p:pic>
          <p:nvPicPr>
            <p:cNvPr id="157" name="Google Shape;157;p18"/>
            <p:cNvPicPr preferRelativeResize="0"/>
            <p:nvPr/>
          </p:nvPicPr>
          <p:blipFill rotWithShape="1">
            <a:blip r:embed="rId2">
              <a:alphaModFix/>
            </a:blip>
            <a:srcRect l="47678" t="22433" r="37430" b="56036"/>
            <a:stretch/>
          </p:blipFill>
          <p:spPr>
            <a:xfrm>
              <a:off x="171475" y="4535832"/>
              <a:ext cx="366451" cy="409475"/>
            </a:xfrm>
            <a:prstGeom prst="rect">
              <a:avLst/>
            </a:prstGeom>
            <a:noFill/>
            <a:ln>
              <a:noFill/>
            </a:ln>
          </p:spPr>
        </p:pic>
        <p:sp>
          <p:nvSpPr>
            <p:cNvPr id="158" name="Google Shape;158;p18"/>
            <p:cNvSpPr/>
            <p:nvPr/>
          </p:nvSpPr>
          <p:spPr>
            <a:xfrm>
              <a:off x="8677171" y="33335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18"/>
            <p:cNvPicPr preferRelativeResize="0"/>
            <p:nvPr/>
          </p:nvPicPr>
          <p:blipFill rotWithShape="1">
            <a:blip r:embed="rId3">
              <a:alphaModFix/>
            </a:blip>
            <a:srcRect l="27377" t="35445" r="27377" b="35448"/>
            <a:stretch/>
          </p:blipFill>
          <p:spPr>
            <a:xfrm>
              <a:off x="8392800" y="-98050"/>
              <a:ext cx="1113399" cy="553600"/>
            </a:xfrm>
            <a:prstGeom prst="rect">
              <a:avLst/>
            </a:prstGeom>
            <a:noFill/>
            <a:ln>
              <a:noFill/>
            </a:ln>
          </p:spPr>
        </p:pic>
      </p:grpSp>
      <p:sp>
        <p:nvSpPr>
          <p:cNvPr id="160" name="Google Shape;160;p18"/>
          <p:cNvSpPr txBox="1">
            <a:spLocks noGrp="1"/>
          </p:cNvSpPr>
          <p:nvPr>
            <p:ph type="title"/>
          </p:nvPr>
        </p:nvSpPr>
        <p:spPr>
          <a:xfrm>
            <a:off x="720000" y="538219"/>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8"/>
          <p:cNvSpPr txBox="1">
            <a:spLocks noGrp="1"/>
          </p:cNvSpPr>
          <p:nvPr>
            <p:ph type="subTitle" idx="1"/>
          </p:nvPr>
        </p:nvSpPr>
        <p:spPr>
          <a:xfrm>
            <a:off x="711518" y="3708022"/>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8"/>
          <p:cNvSpPr txBox="1">
            <a:spLocks noGrp="1"/>
          </p:cNvSpPr>
          <p:nvPr>
            <p:ph type="subTitle" idx="2"/>
          </p:nvPr>
        </p:nvSpPr>
        <p:spPr>
          <a:xfrm>
            <a:off x="711525" y="2120424"/>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3"/>
          </p:nvPr>
        </p:nvSpPr>
        <p:spPr>
          <a:xfrm>
            <a:off x="711525" y="1746000"/>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4" name="Google Shape;164;p18"/>
          <p:cNvSpPr txBox="1">
            <a:spLocks noGrp="1"/>
          </p:cNvSpPr>
          <p:nvPr>
            <p:ph type="subTitle" idx="4"/>
          </p:nvPr>
        </p:nvSpPr>
        <p:spPr>
          <a:xfrm>
            <a:off x="711529" y="3333598"/>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5"/>
        <p:cNvGrpSpPr/>
        <p:nvPr/>
      </p:nvGrpSpPr>
      <p:grpSpPr>
        <a:xfrm>
          <a:off x="0" y="0"/>
          <a:ext cx="0" cy="0"/>
          <a:chOff x="0" y="0"/>
          <a:chExt cx="0" cy="0"/>
        </a:xfrm>
      </p:grpSpPr>
      <p:grpSp>
        <p:nvGrpSpPr>
          <p:cNvPr id="166" name="Google Shape;166;p19"/>
          <p:cNvGrpSpPr/>
          <p:nvPr/>
        </p:nvGrpSpPr>
        <p:grpSpPr>
          <a:xfrm>
            <a:off x="-308050" y="57675"/>
            <a:ext cx="9452054" cy="3699687"/>
            <a:chOff x="-308050" y="57675"/>
            <a:chExt cx="9452054" cy="3699687"/>
          </a:xfrm>
        </p:grpSpPr>
        <p:pic>
          <p:nvPicPr>
            <p:cNvPr id="167" name="Google Shape;167;p19"/>
            <p:cNvPicPr preferRelativeResize="0"/>
            <p:nvPr/>
          </p:nvPicPr>
          <p:blipFill rotWithShape="1">
            <a:blip r:embed="rId2">
              <a:alphaModFix/>
            </a:blip>
            <a:srcRect l="52551" t="54471" r="26951" b="19842"/>
            <a:stretch/>
          </p:blipFill>
          <p:spPr>
            <a:xfrm>
              <a:off x="8541503" y="3234025"/>
              <a:ext cx="504401" cy="488525"/>
            </a:xfrm>
            <a:prstGeom prst="rect">
              <a:avLst/>
            </a:prstGeom>
            <a:noFill/>
            <a:ln>
              <a:noFill/>
            </a:ln>
          </p:spPr>
        </p:pic>
        <p:pic>
          <p:nvPicPr>
            <p:cNvPr id="168" name="Google Shape;168;p19"/>
            <p:cNvPicPr preferRelativeResize="0"/>
            <p:nvPr/>
          </p:nvPicPr>
          <p:blipFill rotWithShape="1">
            <a:blip r:embed="rId2">
              <a:alphaModFix/>
            </a:blip>
            <a:srcRect l="40958" t="26553" r="38544" b="47760"/>
            <a:stretch/>
          </p:blipFill>
          <p:spPr>
            <a:xfrm>
              <a:off x="8639603" y="2485025"/>
              <a:ext cx="504401" cy="488525"/>
            </a:xfrm>
            <a:prstGeom prst="rect">
              <a:avLst/>
            </a:prstGeom>
            <a:noFill/>
            <a:ln>
              <a:noFill/>
            </a:ln>
          </p:spPr>
        </p:pic>
        <p:sp>
          <p:nvSpPr>
            <p:cNvPr id="169" name="Google Shape;169;p19"/>
            <p:cNvSpPr/>
            <p:nvPr/>
          </p:nvSpPr>
          <p:spPr>
            <a:xfrm>
              <a:off x="482750" y="366316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19"/>
            <p:cNvPicPr preferRelativeResize="0"/>
            <p:nvPr/>
          </p:nvPicPr>
          <p:blipFill rotWithShape="1">
            <a:blip r:embed="rId3">
              <a:alphaModFix/>
            </a:blip>
            <a:srcRect l="47678" t="22433" r="37430" b="56036"/>
            <a:stretch/>
          </p:blipFill>
          <p:spPr>
            <a:xfrm>
              <a:off x="8541500" y="98670"/>
              <a:ext cx="366451" cy="409475"/>
            </a:xfrm>
            <a:prstGeom prst="rect">
              <a:avLst/>
            </a:prstGeom>
            <a:noFill/>
            <a:ln>
              <a:noFill/>
            </a:ln>
          </p:spPr>
        </p:pic>
        <p:pic>
          <p:nvPicPr>
            <p:cNvPr id="171" name="Google Shape;171;p19"/>
            <p:cNvPicPr preferRelativeResize="0"/>
            <p:nvPr/>
          </p:nvPicPr>
          <p:blipFill rotWithShape="1">
            <a:blip r:embed="rId4">
              <a:alphaModFix/>
            </a:blip>
            <a:srcRect l="27377" t="35445" r="27377" b="35448"/>
            <a:stretch/>
          </p:blipFill>
          <p:spPr>
            <a:xfrm flipH="1">
              <a:off x="-308050" y="57675"/>
              <a:ext cx="1113399" cy="553600"/>
            </a:xfrm>
            <a:prstGeom prst="rect">
              <a:avLst/>
            </a:prstGeom>
            <a:noFill/>
            <a:ln>
              <a:noFill/>
            </a:ln>
          </p:spPr>
        </p:pic>
      </p:grpSp>
      <p:sp>
        <p:nvSpPr>
          <p:cNvPr id="172" name="Google Shape;172;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9"/>
          <p:cNvSpPr txBox="1">
            <a:spLocks noGrp="1"/>
          </p:cNvSpPr>
          <p:nvPr>
            <p:ph type="subTitle" idx="1"/>
          </p:nvPr>
        </p:nvSpPr>
        <p:spPr>
          <a:xfrm>
            <a:off x="4643523"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9"/>
          <p:cNvSpPr txBox="1">
            <a:spLocks noGrp="1"/>
          </p:cNvSpPr>
          <p:nvPr>
            <p:ph type="subTitle" idx="2"/>
          </p:nvPr>
        </p:nvSpPr>
        <p:spPr>
          <a:xfrm>
            <a:off x="895077"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grpSp>
        <p:nvGrpSpPr>
          <p:cNvPr id="176" name="Google Shape;176;p20"/>
          <p:cNvGrpSpPr/>
          <p:nvPr/>
        </p:nvGrpSpPr>
        <p:grpSpPr>
          <a:xfrm>
            <a:off x="-146050" y="-6125"/>
            <a:ext cx="9599299" cy="5170000"/>
            <a:chOff x="-146050" y="-6125"/>
            <a:chExt cx="9599299" cy="5170000"/>
          </a:xfrm>
        </p:grpSpPr>
        <p:sp>
          <p:nvSpPr>
            <p:cNvPr id="177" name="Google Shape;177;p20"/>
            <p:cNvSpPr/>
            <p:nvPr/>
          </p:nvSpPr>
          <p:spPr>
            <a:xfrm>
              <a:off x="235763" y="479202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16138" y="4423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0"/>
            <p:cNvPicPr preferRelativeResize="0"/>
            <p:nvPr/>
          </p:nvPicPr>
          <p:blipFill rotWithShape="1">
            <a:blip r:embed="rId2">
              <a:alphaModFix/>
            </a:blip>
            <a:srcRect l="27377" t="35445" r="27377" b="35448"/>
            <a:stretch/>
          </p:blipFill>
          <p:spPr>
            <a:xfrm>
              <a:off x="8339850" y="4610275"/>
              <a:ext cx="1113399" cy="553600"/>
            </a:xfrm>
            <a:prstGeom prst="rect">
              <a:avLst/>
            </a:prstGeom>
            <a:noFill/>
            <a:ln>
              <a:noFill/>
            </a:ln>
          </p:spPr>
        </p:pic>
        <p:pic>
          <p:nvPicPr>
            <p:cNvPr id="181" name="Google Shape;181;p20"/>
            <p:cNvPicPr preferRelativeResize="0"/>
            <p:nvPr/>
          </p:nvPicPr>
          <p:blipFill rotWithShape="1">
            <a:blip r:embed="rId2">
              <a:alphaModFix/>
            </a:blip>
            <a:srcRect l="27377" t="35445" r="27377" b="35448"/>
            <a:stretch/>
          </p:blipFill>
          <p:spPr>
            <a:xfrm>
              <a:off x="-146050" y="-6125"/>
              <a:ext cx="1113399" cy="553600"/>
            </a:xfrm>
            <a:prstGeom prst="rect">
              <a:avLst/>
            </a:prstGeom>
            <a:noFill/>
            <a:ln>
              <a:noFill/>
            </a:ln>
          </p:spPr>
        </p:pic>
        <p:sp>
          <p:nvSpPr>
            <p:cNvPr id="182" name="Google Shape;182;p20"/>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0"/>
          <p:cNvSpPr txBox="1">
            <a:spLocks noGrp="1"/>
          </p:cNvSpPr>
          <p:nvPr>
            <p:ph type="subTitle" idx="1"/>
          </p:nvPr>
        </p:nvSpPr>
        <p:spPr>
          <a:xfrm>
            <a:off x="713225" y="18390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0"/>
          <p:cNvSpPr txBox="1">
            <a:spLocks noGrp="1"/>
          </p:cNvSpPr>
          <p:nvPr>
            <p:ph type="subTitle" idx="2"/>
          </p:nvPr>
        </p:nvSpPr>
        <p:spPr>
          <a:xfrm>
            <a:off x="713225" y="296082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20"/>
          <p:cNvSpPr txBox="1">
            <a:spLocks noGrp="1"/>
          </p:cNvSpPr>
          <p:nvPr>
            <p:ph type="subTitle" idx="3"/>
          </p:nvPr>
        </p:nvSpPr>
        <p:spPr>
          <a:xfrm>
            <a:off x="713225" y="40825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4"/>
          </p:nvPr>
        </p:nvSpPr>
        <p:spPr>
          <a:xfrm>
            <a:off x="713225" y="1490302"/>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20"/>
          <p:cNvSpPr txBox="1">
            <a:spLocks noGrp="1"/>
          </p:cNvSpPr>
          <p:nvPr>
            <p:ph type="subTitle" idx="5"/>
          </p:nvPr>
        </p:nvSpPr>
        <p:spPr>
          <a:xfrm>
            <a:off x="713225" y="2612055"/>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20"/>
          <p:cNvSpPr txBox="1">
            <a:spLocks noGrp="1"/>
          </p:cNvSpPr>
          <p:nvPr>
            <p:ph type="subTitle" idx="6"/>
          </p:nvPr>
        </p:nvSpPr>
        <p:spPr>
          <a:xfrm>
            <a:off x="713225" y="3733808"/>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0"/>
        <p:cNvGrpSpPr/>
        <p:nvPr/>
      </p:nvGrpSpPr>
      <p:grpSpPr>
        <a:xfrm>
          <a:off x="0" y="0"/>
          <a:ext cx="0" cy="0"/>
          <a:chOff x="0" y="0"/>
          <a:chExt cx="0" cy="0"/>
        </a:xfrm>
      </p:grpSpPr>
      <p:grpSp>
        <p:nvGrpSpPr>
          <p:cNvPr id="191" name="Google Shape;191;p21"/>
          <p:cNvGrpSpPr/>
          <p:nvPr/>
        </p:nvGrpSpPr>
        <p:grpSpPr>
          <a:xfrm>
            <a:off x="264121" y="-105425"/>
            <a:ext cx="8793533" cy="5019675"/>
            <a:chOff x="264121" y="-105425"/>
            <a:chExt cx="8793533" cy="5019675"/>
          </a:xfrm>
        </p:grpSpPr>
        <p:pic>
          <p:nvPicPr>
            <p:cNvPr id="192" name="Google Shape;192;p21"/>
            <p:cNvPicPr preferRelativeResize="0"/>
            <p:nvPr/>
          </p:nvPicPr>
          <p:blipFill rotWithShape="1">
            <a:blip r:embed="rId2">
              <a:alphaModFix/>
            </a:blip>
            <a:srcRect l="32585" t="56491" r="52523" b="21979"/>
            <a:stretch/>
          </p:blipFill>
          <p:spPr>
            <a:xfrm>
              <a:off x="8424000" y="70532"/>
              <a:ext cx="366451" cy="409475"/>
            </a:xfrm>
            <a:prstGeom prst="rect">
              <a:avLst/>
            </a:prstGeom>
            <a:noFill/>
            <a:ln>
              <a:noFill/>
            </a:ln>
          </p:spPr>
        </p:pic>
        <p:pic>
          <p:nvPicPr>
            <p:cNvPr id="193" name="Google Shape;193;p21"/>
            <p:cNvPicPr preferRelativeResize="0"/>
            <p:nvPr/>
          </p:nvPicPr>
          <p:blipFill rotWithShape="1">
            <a:blip r:embed="rId3">
              <a:alphaModFix/>
            </a:blip>
            <a:srcRect l="52551" t="54471" r="26951" b="19842"/>
            <a:stretch/>
          </p:blipFill>
          <p:spPr>
            <a:xfrm>
              <a:off x="8553253" y="2859125"/>
              <a:ext cx="504401" cy="488525"/>
            </a:xfrm>
            <a:prstGeom prst="rect">
              <a:avLst/>
            </a:prstGeom>
            <a:noFill/>
            <a:ln>
              <a:noFill/>
            </a:ln>
          </p:spPr>
        </p:pic>
        <p:sp>
          <p:nvSpPr>
            <p:cNvPr id="194" name="Google Shape;194;p21"/>
            <p:cNvSpPr/>
            <p:nvPr/>
          </p:nvSpPr>
          <p:spPr>
            <a:xfrm>
              <a:off x="264125" y="21686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2641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5193000" y="48200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1"/>
            <p:cNvPicPr preferRelativeResize="0"/>
            <p:nvPr/>
          </p:nvPicPr>
          <p:blipFill rotWithShape="1">
            <a:blip r:embed="rId4">
              <a:alphaModFix/>
            </a:blip>
            <a:srcRect l="27377" t="35445" r="27377" b="35448"/>
            <a:stretch/>
          </p:blipFill>
          <p:spPr>
            <a:xfrm>
              <a:off x="1850525" y="-105425"/>
              <a:ext cx="1113399" cy="553600"/>
            </a:xfrm>
            <a:prstGeom prst="rect">
              <a:avLst/>
            </a:prstGeom>
            <a:noFill/>
            <a:ln>
              <a:noFill/>
            </a:ln>
          </p:spPr>
        </p:pic>
      </p:grpSp>
      <p:sp>
        <p:nvSpPr>
          <p:cNvPr id="198" name="Google Shape;198;p2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1"/>
          <p:cNvSpPr txBox="1">
            <a:spLocks noGrp="1"/>
          </p:cNvSpPr>
          <p:nvPr>
            <p:ph type="subTitle" idx="1"/>
          </p:nvPr>
        </p:nvSpPr>
        <p:spPr>
          <a:xfrm>
            <a:off x="720000"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1"/>
          <p:cNvSpPr txBox="1">
            <a:spLocks noGrp="1"/>
          </p:cNvSpPr>
          <p:nvPr>
            <p:ph type="subTitle" idx="2"/>
          </p:nvPr>
        </p:nvSpPr>
        <p:spPr>
          <a:xfrm>
            <a:off x="3405175"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1"/>
          <p:cNvSpPr txBox="1">
            <a:spLocks noGrp="1"/>
          </p:cNvSpPr>
          <p:nvPr>
            <p:ph type="subTitle" idx="3"/>
          </p:nvPr>
        </p:nvSpPr>
        <p:spPr>
          <a:xfrm>
            <a:off x="720000"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1"/>
          <p:cNvSpPr txBox="1">
            <a:spLocks noGrp="1"/>
          </p:cNvSpPr>
          <p:nvPr>
            <p:ph type="subTitle" idx="4"/>
          </p:nvPr>
        </p:nvSpPr>
        <p:spPr>
          <a:xfrm>
            <a:off x="3405175"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1"/>
          <p:cNvSpPr txBox="1">
            <a:spLocks noGrp="1"/>
          </p:cNvSpPr>
          <p:nvPr>
            <p:ph type="subTitle" idx="5"/>
          </p:nvPr>
        </p:nvSpPr>
        <p:spPr>
          <a:xfrm>
            <a:off x="720000"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1"/>
          <p:cNvSpPr txBox="1">
            <a:spLocks noGrp="1"/>
          </p:cNvSpPr>
          <p:nvPr>
            <p:ph type="subTitle" idx="6"/>
          </p:nvPr>
        </p:nvSpPr>
        <p:spPr>
          <a:xfrm>
            <a:off x="720000"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1"/>
          <p:cNvSpPr txBox="1">
            <a:spLocks noGrp="1"/>
          </p:cNvSpPr>
          <p:nvPr>
            <p:ph type="subTitle" idx="7"/>
          </p:nvPr>
        </p:nvSpPr>
        <p:spPr>
          <a:xfrm>
            <a:off x="3405171"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1"/>
          <p:cNvSpPr txBox="1">
            <a:spLocks noGrp="1"/>
          </p:cNvSpPr>
          <p:nvPr>
            <p:ph type="subTitle" idx="8"/>
          </p:nvPr>
        </p:nvSpPr>
        <p:spPr>
          <a:xfrm>
            <a:off x="3405171"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3"/>
        <p:cNvGrpSpPr/>
        <p:nvPr/>
      </p:nvGrpSpPr>
      <p:grpSpPr>
        <a:xfrm>
          <a:off x="0" y="0"/>
          <a:ext cx="0" cy="0"/>
          <a:chOff x="0" y="0"/>
          <a:chExt cx="0" cy="0"/>
        </a:xfrm>
      </p:grpSpPr>
      <p:grpSp>
        <p:nvGrpSpPr>
          <p:cNvPr id="274" name="Google Shape;274;p27"/>
          <p:cNvGrpSpPr/>
          <p:nvPr/>
        </p:nvGrpSpPr>
        <p:grpSpPr>
          <a:xfrm>
            <a:off x="-400175" y="-6125"/>
            <a:ext cx="9701024" cy="4969507"/>
            <a:chOff x="-400175" y="-6125"/>
            <a:chExt cx="9701024" cy="4969507"/>
          </a:xfrm>
        </p:grpSpPr>
        <p:pic>
          <p:nvPicPr>
            <p:cNvPr id="275" name="Google Shape;275;p27"/>
            <p:cNvPicPr preferRelativeResize="0"/>
            <p:nvPr/>
          </p:nvPicPr>
          <p:blipFill rotWithShape="1">
            <a:blip r:embed="rId2">
              <a:alphaModFix/>
            </a:blip>
            <a:srcRect l="47678" t="22433" r="37430" b="56036"/>
            <a:stretch/>
          </p:blipFill>
          <p:spPr>
            <a:xfrm>
              <a:off x="8711450" y="4553907"/>
              <a:ext cx="366451" cy="409475"/>
            </a:xfrm>
            <a:prstGeom prst="rect">
              <a:avLst/>
            </a:prstGeom>
            <a:noFill/>
            <a:ln>
              <a:noFill/>
            </a:ln>
          </p:spPr>
        </p:pic>
        <p:pic>
          <p:nvPicPr>
            <p:cNvPr id="276" name="Google Shape;276;p27"/>
            <p:cNvPicPr preferRelativeResize="0"/>
            <p:nvPr/>
          </p:nvPicPr>
          <p:blipFill rotWithShape="1">
            <a:blip r:embed="rId2">
              <a:alphaModFix/>
            </a:blip>
            <a:srcRect l="29102" t="54485" r="52758" b="19442"/>
            <a:stretch/>
          </p:blipFill>
          <p:spPr>
            <a:xfrm>
              <a:off x="101575" y="4399823"/>
              <a:ext cx="446375" cy="495875"/>
            </a:xfrm>
            <a:prstGeom prst="rect">
              <a:avLst/>
            </a:prstGeom>
            <a:noFill/>
            <a:ln>
              <a:noFill/>
            </a:ln>
          </p:spPr>
        </p:pic>
        <p:sp>
          <p:nvSpPr>
            <p:cNvPr id="277" name="Google Shape;277;p2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7"/>
            <p:cNvGrpSpPr/>
            <p:nvPr/>
          </p:nvGrpSpPr>
          <p:grpSpPr>
            <a:xfrm flipH="1">
              <a:off x="8187450" y="-6125"/>
              <a:ext cx="1113399" cy="977725"/>
              <a:chOff x="-146050" y="-6125"/>
              <a:chExt cx="1113399" cy="977725"/>
            </a:xfrm>
          </p:grpSpPr>
          <p:sp>
            <p:nvSpPr>
              <p:cNvPr id="279" name="Google Shape;279;p27"/>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7"/>
              <p:cNvPicPr preferRelativeResize="0"/>
              <p:nvPr/>
            </p:nvPicPr>
            <p:blipFill rotWithShape="1">
              <a:blip r:embed="rId3">
                <a:alphaModFix/>
              </a:blip>
              <a:srcRect l="27377" t="35445" r="27377" b="35448"/>
              <a:stretch/>
            </p:blipFill>
            <p:spPr>
              <a:xfrm>
                <a:off x="-146050" y="-6125"/>
                <a:ext cx="1113399" cy="553600"/>
              </a:xfrm>
              <a:prstGeom prst="rect">
                <a:avLst/>
              </a:prstGeom>
              <a:noFill/>
              <a:ln>
                <a:noFill/>
              </a:ln>
            </p:spPr>
          </p:pic>
        </p:grpSp>
        <p:pic>
          <p:nvPicPr>
            <p:cNvPr id="281" name="Google Shape;281;p27"/>
            <p:cNvPicPr preferRelativeResize="0"/>
            <p:nvPr/>
          </p:nvPicPr>
          <p:blipFill rotWithShape="1">
            <a:blip r:embed="rId3">
              <a:alphaModFix/>
            </a:blip>
            <a:srcRect l="27377" t="35445" r="27377" b="35448"/>
            <a:stretch/>
          </p:blipFill>
          <p:spPr>
            <a:xfrm flipH="1">
              <a:off x="-400175" y="3114975"/>
              <a:ext cx="1113399" cy="5536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340646" y="91032"/>
            <a:ext cx="8456580" cy="4922450"/>
            <a:chOff x="340646" y="91032"/>
            <a:chExt cx="8456580" cy="4922450"/>
          </a:xfrm>
        </p:grpSpPr>
        <p:pic>
          <p:nvPicPr>
            <p:cNvPr id="20" name="Google Shape;20;p3"/>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21" name="Google Shape;21;p3"/>
            <p:cNvPicPr preferRelativeResize="0"/>
            <p:nvPr/>
          </p:nvPicPr>
          <p:blipFill rotWithShape="1">
            <a:blip r:embed="rId2">
              <a:alphaModFix/>
            </a:blip>
            <a:srcRect l="47678" t="22433" r="37430" b="56036"/>
            <a:stretch/>
          </p:blipFill>
          <p:spPr>
            <a:xfrm>
              <a:off x="8430775" y="4604007"/>
              <a:ext cx="366451" cy="409475"/>
            </a:xfrm>
            <a:prstGeom prst="rect">
              <a:avLst/>
            </a:prstGeom>
            <a:noFill/>
            <a:ln>
              <a:noFill/>
            </a:ln>
          </p:spPr>
        </p:pic>
        <p:sp>
          <p:nvSpPr>
            <p:cNvPr id="22" name="Google Shape;22;p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40646" y="2861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4024375" y="2165750"/>
            <a:ext cx="4330200" cy="1684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140551" y="829850"/>
            <a:ext cx="1113300" cy="11778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4140550" y="3913125"/>
            <a:ext cx="4214100" cy="3750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8"/>
          <p:cNvGrpSpPr/>
          <p:nvPr/>
        </p:nvGrpSpPr>
        <p:grpSpPr>
          <a:xfrm>
            <a:off x="0" y="224413"/>
            <a:ext cx="9544174" cy="4836738"/>
            <a:chOff x="0" y="224413"/>
            <a:chExt cx="9544174" cy="4836738"/>
          </a:xfrm>
        </p:grpSpPr>
        <p:pic>
          <p:nvPicPr>
            <p:cNvPr id="284" name="Google Shape;284;p28"/>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285" name="Google Shape;285;p28"/>
            <p:cNvPicPr preferRelativeResize="0"/>
            <p:nvPr/>
          </p:nvPicPr>
          <p:blipFill rotWithShape="1">
            <a:blip r:embed="rId2">
              <a:alphaModFix/>
            </a:blip>
            <a:srcRect l="27377" t="35445" r="27377" b="35448"/>
            <a:stretch/>
          </p:blipFill>
          <p:spPr>
            <a:xfrm>
              <a:off x="8430775" y="1322775"/>
              <a:ext cx="1113399" cy="553600"/>
            </a:xfrm>
            <a:prstGeom prst="rect">
              <a:avLst/>
            </a:prstGeom>
            <a:noFill/>
            <a:ln>
              <a:noFill/>
            </a:ln>
          </p:spPr>
        </p:pic>
        <p:pic>
          <p:nvPicPr>
            <p:cNvPr id="286" name="Google Shape;286;p28"/>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287" name="Google Shape;287;p28"/>
            <p:cNvPicPr preferRelativeResize="0"/>
            <p:nvPr/>
          </p:nvPicPr>
          <p:blipFill rotWithShape="1">
            <a:blip r:embed="rId3">
              <a:alphaModFix/>
            </a:blip>
            <a:srcRect l="47678" t="22433" r="37430" b="56036"/>
            <a:stretch/>
          </p:blipFill>
          <p:spPr>
            <a:xfrm>
              <a:off x="8510050" y="4507557"/>
              <a:ext cx="366451" cy="409475"/>
            </a:xfrm>
            <a:prstGeom prst="rect">
              <a:avLst/>
            </a:prstGeom>
            <a:noFill/>
            <a:ln>
              <a:noFill/>
            </a:ln>
          </p:spPr>
        </p:pic>
        <p:sp>
          <p:nvSpPr>
            <p:cNvPr id="288" name="Google Shape;288;p28"/>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276996" y="4356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0" y="-77350"/>
            <a:ext cx="9061251" cy="5138500"/>
            <a:chOff x="0" y="-77350"/>
            <a:chExt cx="9061251" cy="5138500"/>
          </a:xfrm>
        </p:grpSpPr>
        <p:pic>
          <p:nvPicPr>
            <p:cNvPr id="29" name="Google Shape;29;p4"/>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30" name="Google Shape;30;p4"/>
            <p:cNvPicPr preferRelativeResize="0"/>
            <p:nvPr/>
          </p:nvPicPr>
          <p:blipFill rotWithShape="1">
            <a:blip r:embed="rId2">
              <a:alphaModFix/>
            </a:blip>
            <a:srcRect l="27377" t="35445" r="27377" b="35448"/>
            <a:stretch/>
          </p:blipFill>
          <p:spPr>
            <a:xfrm>
              <a:off x="6737425" y="-77350"/>
              <a:ext cx="1113399" cy="553600"/>
            </a:xfrm>
            <a:prstGeom prst="rect">
              <a:avLst/>
            </a:prstGeom>
            <a:noFill/>
            <a:ln>
              <a:noFill/>
            </a:ln>
          </p:spPr>
        </p:pic>
        <p:pic>
          <p:nvPicPr>
            <p:cNvPr id="31" name="Google Shape;31;p4"/>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32" name="Google Shape;32;p4"/>
            <p:cNvPicPr preferRelativeResize="0"/>
            <p:nvPr/>
          </p:nvPicPr>
          <p:blipFill rotWithShape="1">
            <a:blip r:embed="rId3">
              <a:alphaModFix/>
            </a:blip>
            <a:srcRect l="47678" t="22433" r="37430" b="56036"/>
            <a:stretch/>
          </p:blipFill>
          <p:spPr>
            <a:xfrm>
              <a:off x="8694800" y="2113782"/>
              <a:ext cx="366451" cy="409475"/>
            </a:xfrm>
            <a:prstGeom prst="rect">
              <a:avLst/>
            </a:prstGeom>
            <a:noFill/>
            <a:ln>
              <a:noFill/>
            </a:ln>
          </p:spPr>
        </p:pic>
        <p:sp>
          <p:nvSpPr>
            <p:cNvPr id="33" name="Google Shape;33;p4"/>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468346" y="47482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obo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grpSp>
        <p:nvGrpSpPr>
          <p:cNvPr id="51" name="Google Shape;51;p6"/>
          <p:cNvGrpSpPr/>
          <p:nvPr/>
        </p:nvGrpSpPr>
        <p:grpSpPr>
          <a:xfrm>
            <a:off x="164500" y="-194225"/>
            <a:ext cx="8854879" cy="5247225"/>
            <a:chOff x="164500" y="-194225"/>
            <a:chExt cx="8854879" cy="5247225"/>
          </a:xfrm>
        </p:grpSpPr>
        <p:pic>
          <p:nvPicPr>
            <p:cNvPr id="52" name="Google Shape;52;p6"/>
            <p:cNvPicPr preferRelativeResize="0"/>
            <p:nvPr/>
          </p:nvPicPr>
          <p:blipFill rotWithShape="1">
            <a:blip r:embed="rId2">
              <a:alphaModFix/>
            </a:blip>
            <a:srcRect l="32585" t="56491" r="52523" b="21979"/>
            <a:stretch/>
          </p:blipFill>
          <p:spPr>
            <a:xfrm>
              <a:off x="164500" y="4604007"/>
              <a:ext cx="366451" cy="409475"/>
            </a:xfrm>
            <a:prstGeom prst="rect">
              <a:avLst/>
            </a:prstGeom>
            <a:noFill/>
            <a:ln>
              <a:noFill/>
            </a:ln>
          </p:spPr>
        </p:pic>
        <p:pic>
          <p:nvPicPr>
            <p:cNvPr id="53" name="Google Shape;53;p6"/>
            <p:cNvPicPr preferRelativeResize="0"/>
            <p:nvPr/>
          </p:nvPicPr>
          <p:blipFill rotWithShape="1">
            <a:blip r:embed="rId3">
              <a:alphaModFix/>
            </a:blip>
            <a:srcRect l="27377" t="35445" r="27377" b="35448"/>
            <a:stretch/>
          </p:blipFill>
          <p:spPr>
            <a:xfrm>
              <a:off x="4277975" y="-194225"/>
              <a:ext cx="1113399" cy="553600"/>
            </a:xfrm>
            <a:prstGeom prst="rect">
              <a:avLst/>
            </a:prstGeom>
            <a:noFill/>
            <a:ln>
              <a:noFill/>
            </a:ln>
          </p:spPr>
        </p:pic>
        <p:pic>
          <p:nvPicPr>
            <p:cNvPr id="54" name="Google Shape;54;p6"/>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55" name="Google Shape;55;p6"/>
            <p:cNvPicPr preferRelativeResize="0"/>
            <p:nvPr/>
          </p:nvPicPr>
          <p:blipFill rotWithShape="1">
            <a:blip r:embed="rId4">
              <a:alphaModFix/>
            </a:blip>
            <a:srcRect l="52551" t="54471" r="26951" b="19842"/>
            <a:stretch/>
          </p:blipFill>
          <p:spPr>
            <a:xfrm>
              <a:off x="8514978" y="4564475"/>
              <a:ext cx="504401" cy="488525"/>
            </a:xfrm>
            <a:prstGeom prst="rect">
              <a:avLst/>
            </a:prstGeom>
            <a:noFill/>
            <a:ln>
              <a:noFill/>
            </a:ln>
          </p:spPr>
        </p:pic>
        <p:sp>
          <p:nvSpPr>
            <p:cNvPr id="56" name="Google Shape;56;p6"/>
            <p:cNvSpPr/>
            <p:nvPr/>
          </p:nvSpPr>
          <p:spPr>
            <a:xfrm>
              <a:off x="8925175" y="4276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181146" y="40231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grpSp>
        <p:nvGrpSpPr>
          <p:cNvPr id="60" name="Google Shape;60;p7"/>
          <p:cNvGrpSpPr/>
          <p:nvPr/>
        </p:nvGrpSpPr>
        <p:grpSpPr>
          <a:xfrm>
            <a:off x="0" y="-37750"/>
            <a:ext cx="9082524" cy="4918550"/>
            <a:chOff x="0" y="-37750"/>
            <a:chExt cx="9082524" cy="4918550"/>
          </a:xfrm>
        </p:grpSpPr>
        <p:pic>
          <p:nvPicPr>
            <p:cNvPr id="61" name="Google Shape;61;p7"/>
            <p:cNvPicPr preferRelativeResize="0"/>
            <p:nvPr/>
          </p:nvPicPr>
          <p:blipFill rotWithShape="1">
            <a:blip r:embed="rId2">
              <a:alphaModFix/>
            </a:blip>
            <a:srcRect l="27377" t="35445" r="27377" b="35448"/>
            <a:stretch/>
          </p:blipFill>
          <p:spPr>
            <a:xfrm>
              <a:off x="0" y="-37750"/>
              <a:ext cx="1113399" cy="553600"/>
            </a:xfrm>
            <a:prstGeom prst="rect">
              <a:avLst/>
            </a:prstGeom>
            <a:noFill/>
            <a:ln>
              <a:noFill/>
            </a:ln>
          </p:spPr>
        </p:pic>
        <p:sp>
          <p:nvSpPr>
            <p:cNvPr id="62" name="Google Shape;62;p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8645396" y="1919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7"/>
            <p:cNvPicPr preferRelativeResize="0"/>
            <p:nvPr/>
          </p:nvPicPr>
          <p:blipFill rotWithShape="1">
            <a:blip r:embed="rId2">
              <a:alphaModFix/>
            </a:blip>
            <a:srcRect l="27377" t="35445" r="27377" b="35448"/>
            <a:stretch/>
          </p:blipFill>
          <p:spPr>
            <a:xfrm>
              <a:off x="7969125" y="4327200"/>
              <a:ext cx="1113399" cy="553600"/>
            </a:xfrm>
            <a:prstGeom prst="rect">
              <a:avLst/>
            </a:prstGeom>
            <a:noFill/>
            <a:ln>
              <a:noFill/>
            </a:ln>
          </p:spPr>
        </p:pic>
      </p:grpSp>
      <p:sp>
        <p:nvSpPr>
          <p:cNvPr id="65" name="Google Shape;65;p7"/>
          <p:cNvSpPr txBox="1">
            <a:spLocks noGrp="1"/>
          </p:cNvSpPr>
          <p:nvPr>
            <p:ph type="title"/>
          </p:nvPr>
        </p:nvSpPr>
        <p:spPr>
          <a:xfrm>
            <a:off x="4059463" y="848175"/>
            <a:ext cx="4142100" cy="1179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4059463" y="2079225"/>
            <a:ext cx="4142100" cy="22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Robo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942438" y="954350"/>
            <a:ext cx="2911800" cy="3144600"/>
          </a:xfrm>
          <a:prstGeom prst="roundRect">
            <a:avLst>
              <a:gd name="adj" fmla="val 9799"/>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grpSp>
        <p:nvGrpSpPr>
          <p:cNvPr id="69" name="Google Shape;69;p8"/>
          <p:cNvGrpSpPr/>
          <p:nvPr/>
        </p:nvGrpSpPr>
        <p:grpSpPr>
          <a:xfrm>
            <a:off x="164500" y="0"/>
            <a:ext cx="6752125" cy="5013480"/>
            <a:chOff x="164500" y="0"/>
            <a:chExt cx="6752125" cy="5013480"/>
          </a:xfrm>
        </p:grpSpPr>
        <p:pic>
          <p:nvPicPr>
            <p:cNvPr id="70" name="Google Shape;70;p8"/>
            <p:cNvPicPr preferRelativeResize="0"/>
            <p:nvPr/>
          </p:nvPicPr>
          <p:blipFill rotWithShape="1">
            <a:blip r:embed="rId2">
              <a:alphaModFix/>
            </a:blip>
            <a:srcRect l="32585" t="53570" r="50466" b="21978"/>
            <a:stretch/>
          </p:blipFill>
          <p:spPr>
            <a:xfrm>
              <a:off x="164500" y="4548456"/>
              <a:ext cx="417075" cy="465024"/>
            </a:xfrm>
            <a:prstGeom prst="rect">
              <a:avLst/>
            </a:prstGeom>
            <a:noFill/>
            <a:ln>
              <a:noFill/>
            </a:ln>
          </p:spPr>
        </p:pic>
        <p:sp>
          <p:nvSpPr>
            <p:cNvPr id="71" name="Google Shape;71;p8"/>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8"/>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sp>
          <p:nvSpPr>
            <p:cNvPr id="74" name="Google Shape;74;p8"/>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8"/>
          <p:cNvSpPr txBox="1">
            <a:spLocks noGrp="1"/>
          </p:cNvSpPr>
          <p:nvPr>
            <p:ph type="title"/>
          </p:nvPr>
        </p:nvSpPr>
        <p:spPr>
          <a:xfrm>
            <a:off x="1232425" y="1324650"/>
            <a:ext cx="3733500" cy="2494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grpSp>
        <p:nvGrpSpPr>
          <p:cNvPr id="77" name="Google Shape;77;p9"/>
          <p:cNvGrpSpPr/>
          <p:nvPr/>
        </p:nvGrpSpPr>
        <p:grpSpPr>
          <a:xfrm>
            <a:off x="224225" y="252050"/>
            <a:ext cx="8848229" cy="4664588"/>
            <a:chOff x="224225" y="252050"/>
            <a:chExt cx="8848229" cy="4664588"/>
          </a:xfrm>
        </p:grpSpPr>
        <p:pic>
          <p:nvPicPr>
            <p:cNvPr id="78" name="Google Shape;78;p9"/>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79" name="Google Shape;79;p9"/>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80" name="Google Shape;80;p9"/>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9"/>
          <p:cNvSpPr txBox="1">
            <a:spLocks noGrp="1"/>
          </p:cNvSpPr>
          <p:nvPr>
            <p:ph type="title"/>
          </p:nvPr>
        </p:nvSpPr>
        <p:spPr>
          <a:xfrm>
            <a:off x="820100" y="1897525"/>
            <a:ext cx="4528200" cy="172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4" name="Google Shape;84;p9"/>
          <p:cNvSpPr txBox="1">
            <a:spLocks noGrp="1"/>
          </p:cNvSpPr>
          <p:nvPr>
            <p:ph type="subTitle" idx="1"/>
          </p:nvPr>
        </p:nvSpPr>
        <p:spPr>
          <a:xfrm>
            <a:off x="820100" y="3544475"/>
            <a:ext cx="4528200" cy="6711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a:spLocks noGrp="1"/>
          </p:cNvSpPr>
          <p:nvPr>
            <p:ph type="pic" idx="2"/>
          </p:nvPr>
        </p:nvSpPr>
        <p:spPr>
          <a:xfrm>
            <a:off x="25" y="0"/>
            <a:ext cx="9144000" cy="5143500"/>
          </a:xfrm>
          <a:prstGeom prst="roundRect">
            <a:avLst>
              <a:gd name="adj" fmla="val 0"/>
            </a:avLst>
          </a:prstGeom>
          <a:noFill/>
          <a:ln>
            <a:noFill/>
          </a:ln>
        </p:spPr>
      </p:sp>
      <p:sp>
        <p:nvSpPr>
          <p:cNvPr id="87" name="Google Shape;87;p10"/>
          <p:cNvSpPr txBox="1">
            <a:spLocks noGrp="1"/>
          </p:cNvSpPr>
          <p:nvPr>
            <p:ph type="title"/>
          </p:nvPr>
        </p:nvSpPr>
        <p:spPr>
          <a:xfrm>
            <a:off x="1157700" y="3907575"/>
            <a:ext cx="6828600" cy="6963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grpSp>
        <p:nvGrpSpPr>
          <p:cNvPr id="89" name="Google Shape;89;p11"/>
          <p:cNvGrpSpPr/>
          <p:nvPr/>
        </p:nvGrpSpPr>
        <p:grpSpPr>
          <a:xfrm>
            <a:off x="321771" y="187475"/>
            <a:ext cx="8679129" cy="4702025"/>
            <a:chOff x="321771" y="187475"/>
            <a:chExt cx="8679129" cy="4702025"/>
          </a:xfrm>
        </p:grpSpPr>
        <p:sp>
          <p:nvSpPr>
            <p:cNvPr id="90" name="Google Shape;90;p11"/>
            <p:cNvSpPr/>
            <p:nvPr/>
          </p:nvSpPr>
          <p:spPr>
            <a:xfrm>
              <a:off x="8785500" y="37225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7864125" y="47953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321771" y="1874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434875" y="36523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1"/>
          <p:cNvSpPr txBox="1">
            <a:spLocks noGrp="1"/>
          </p:cNvSpPr>
          <p:nvPr>
            <p:ph type="title" hasCustomPrompt="1"/>
          </p:nvPr>
        </p:nvSpPr>
        <p:spPr>
          <a:xfrm>
            <a:off x="3593967" y="2064800"/>
            <a:ext cx="4628100" cy="1163100"/>
          </a:xfrm>
          <a:prstGeom prst="rect">
            <a:avLst/>
          </a:prstGeom>
          <a:solidFill>
            <a:schemeClr val="accent3"/>
          </a:solidFill>
        </p:spPr>
        <p:txBody>
          <a:bodyPr spcFirstLastPara="1" wrap="square" lIns="91425" tIns="91425" rIns="91425" bIns="91425" anchor="b" anchorCtr="0">
            <a:noAutofit/>
          </a:bodyPr>
          <a:lstStyle>
            <a:lvl1pPr lvl="0">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3494575" y="3304450"/>
            <a:ext cx="47277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73" r:id="rId19"/>
    <p:sldLayoutId id="214748367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2" name="Google Shape;29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hyperlink" Target="https://www.github.com/" TargetMode="External"/><Relationship Id="rId2" Type="http://schemas.openxmlformats.org/officeDocument/2006/relationships/hyperlink" Target="https://www.blogpost.home-page.com/" TargetMode="External"/><Relationship Id="rId1" Type="http://schemas.openxmlformats.org/officeDocument/2006/relationships/slideLayout" Target="../slideLayouts/slideLayout3.xml"/><Relationship Id="rId5" Type="http://schemas.openxmlformats.org/officeDocument/2006/relationships/hyperlink" Target="https://www.stackoverflow.com/" TargetMode="External"/><Relationship Id="rId4" Type="http://schemas.openxmlformats.org/officeDocument/2006/relationships/hyperlink" Target="https://www.react.dev.document.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2"/>
          <p:cNvPicPr preferRelativeResize="0"/>
          <p:nvPr/>
        </p:nvPicPr>
        <p:blipFill rotWithShape="1">
          <a:blip r:embed="rId3">
            <a:alphaModFix/>
          </a:blip>
          <a:srcRect l="11530" t="6224" r="7267" b="6233"/>
          <a:stretch/>
        </p:blipFill>
        <p:spPr>
          <a:xfrm rot="-1069699">
            <a:off x="5277028" y="759996"/>
            <a:ext cx="4957067" cy="2966184"/>
          </a:xfrm>
          <a:prstGeom prst="rect">
            <a:avLst/>
          </a:prstGeom>
          <a:noFill/>
          <a:ln>
            <a:noFill/>
          </a:ln>
        </p:spPr>
      </p:pic>
      <p:pic>
        <p:nvPicPr>
          <p:cNvPr id="301" name="Google Shape;301;p32"/>
          <p:cNvPicPr preferRelativeResize="0"/>
          <p:nvPr/>
        </p:nvPicPr>
        <p:blipFill rotWithShape="1">
          <a:blip r:embed="rId4">
            <a:alphaModFix/>
          </a:blip>
          <a:srcRect l="52724" t="52304" r="26952" b="19842"/>
          <a:stretch/>
        </p:blipFill>
        <p:spPr>
          <a:xfrm>
            <a:off x="7882603" y="4030100"/>
            <a:ext cx="500126" cy="529749"/>
          </a:xfrm>
          <a:prstGeom prst="rect">
            <a:avLst/>
          </a:prstGeom>
          <a:noFill/>
          <a:ln>
            <a:noFill/>
          </a:ln>
        </p:spPr>
      </p:pic>
      <p:sp>
        <p:nvSpPr>
          <p:cNvPr id="302" name="Google Shape;302;p32"/>
          <p:cNvSpPr txBox="1">
            <a:spLocks noGrp="1"/>
          </p:cNvSpPr>
          <p:nvPr>
            <p:ph type="ctrTitle"/>
          </p:nvPr>
        </p:nvSpPr>
        <p:spPr>
          <a:xfrm>
            <a:off x="1347457" y="2020266"/>
            <a:ext cx="5255710" cy="1102967"/>
          </a:xfrm>
          <a:prstGeom prst="rect">
            <a:avLst/>
          </a:prstGeom>
        </p:spPr>
        <p:txBody>
          <a:bodyPr spcFirstLastPara="1" wrap="square" lIns="91425" tIns="91425" rIns="91425" bIns="91425" anchor="b" anchorCtr="0">
            <a:noAutofit/>
          </a:bodyPr>
          <a:lstStyle/>
          <a:p>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Name :- Murtaza Juzerbahi Kheriwala </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Collage :- Patel Group Of Institution</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Class IC-10</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Enroll No:- 195480686010</a:t>
            </a:r>
            <a:endParaRPr sz="1600" b="1" i="1" dirty="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sym typeface="Anton"/>
            </a:endParaRPr>
          </a:p>
        </p:txBody>
      </p:sp>
      <p:sp>
        <p:nvSpPr>
          <p:cNvPr id="303" name="Google Shape;303;p32"/>
          <p:cNvSpPr txBox="1">
            <a:spLocks noGrp="1"/>
          </p:cNvSpPr>
          <p:nvPr>
            <p:ph type="subTitle" idx="1"/>
          </p:nvPr>
        </p:nvSpPr>
        <p:spPr>
          <a:xfrm>
            <a:off x="2124459" y="124441"/>
            <a:ext cx="4739993" cy="8278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i="1" u="sng" dirty="0">
                <a:effectLst>
                  <a:outerShdw blurRad="38100" dist="38100" dir="2700000" algn="tl">
                    <a:srgbClr val="000000">
                      <a:alpha val="43137"/>
                    </a:srgbClr>
                  </a:outerShdw>
                </a:effectLst>
                <a:latin typeface="Arial Rounded MT Bold" panose="020F0704030504030204" pitchFamily="34" charset="0"/>
              </a:rPr>
              <a:t>Blog Application</a:t>
            </a:r>
            <a:endParaRPr sz="4000" b="1" i="1" u="sng" dirty="0">
              <a:effectLst>
                <a:outerShdw blurRad="38100" dist="38100" dir="2700000" algn="tl">
                  <a:srgbClr val="000000">
                    <a:alpha val="43137"/>
                  </a:srgbClr>
                </a:outerShdw>
              </a:effectLst>
              <a:latin typeface="Arial Rounded MT Bold" panose="020F0704030504030204" pitchFamily="34" charset="0"/>
            </a:endParaRPr>
          </a:p>
        </p:txBody>
      </p:sp>
      <p:pic>
        <p:nvPicPr>
          <p:cNvPr id="304" name="Google Shape;304;p32"/>
          <p:cNvPicPr preferRelativeResize="0"/>
          <p:nvPr/>
        </p:nvPicPr>
        <p:blipFill rotWithShape="1">
          <a:blip r:embed="rId5">
            <a:alphaModFix/>
          </a:blip>
          <a:srcRect l="32585" t="57649" r="54188" b="21978"/>
          <a:stretch/>
        </p:blipFill>
        <p:spPr>
          <a:xfrm>
            <a:off x="5240305" y="1157330"/>
            <a:ext cx="325499" cy="387449"/>
          </a:xfrm>
          <a:prstGeom prst="rect">
            <a:avLst/>
          </a:prstGeom>
          <a:noFill/>
          <a:ln>
            <a:noFill/>
          </a:ln>
        </p:spPr>
      </p:pic>
      <p:sp>
        <p:nvSpPr>
          <p:cNvPr id="2" name="Rectangle 1">
            <a:extLst>
              <a:ext uri="{FF2B5EF4-FFF2-40B4-BE49-F238E27FC236}">
                <a16:creationId xmlns:a16="http://schemas.microsoft.com/office/drawing/2014/main" id="{C7DD0D3C-6BBE-9107-8601-896F85559A7C}"/>
              </a:ext>
            </a:extLst>
          </p:cNvPr>
          <p:cNvSpPr/>
          <p:nvPr/>
        </p:nvSpPr>
        <p:spPr>
          <a:xfrm>
            <a:off x="1469036" y="3417757"/>
            <a:ext cx="4039849" cy="56841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Internal Guide</a:t>
            </a:r>
          </a:p>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Prof. Momin Ayaz</a:t>
            </a:r>
            <a:endParaRPr lang="en-US" sz="1400" b="1" i="1" u="sng" cap="none"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endParaRPr>
          </a:p>
        </p:txBody>
      </p:sp>
      <p:sp>
        <p:nvSpPr>
          <p:cNvPr id="3" name="Rectangle 2">
            <a:extLst>
              <a:ext uri="{FF2B5EF4-FFF2-40B4-BE49-F238E27FC236}">
                <a16:creationId xmlns:a16="http://schemas.microsoft.com/office/drawing/2014/main" id="{B61E6751-F0F3-1C53-3D11-D550BFB8EA1B}"/>
              </a:ext>
            </a:extLst>
          </p:cNvPr>
          <p:cNvSpPr/>
          <p:nvPr/>
        </p:nvSpPr>
        <p:spPr>
          <a:xfrm>
            <a:off x="1543706" y="4711974"/>
            <a:ext cx="3890508" cy="369332"/>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i="0" dirty="0">
                <a:effectLst/>
                <a:latin typeface="Arial" panose="020B0604020202020204" pitchFamily="34" charset="0"/>
                <a:cs typeface="Arial" panose="020B0604020202020204" pitchFamily="34" charset="0"/>
              </a:rPr>
              <a:t>© 2024 Blog</a:t>
            </a:r>
            <a:endParaRPr lang="en-US" cap="none" spc="50" dirty="0">
              <a:ln w="0"/>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NEED FOR THE NEW SYSTEM</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408" name="Google Shape;408;p41"/>
          <p:cNvSpPr txBox="1">
            <a:spLocks noGrp="1"/>
          </p:cNvSpPr>
          <p:nvPr>
            <p:ph type="subTitle" idx="3"/>
          </p:nvPr>
        </p:nvSpPr>
        <p:spPr>
          <a:xfrm>
            <a:off x="1020037" y="1739838"/>
            <a:ext cx="7466738" cy="155343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need for a new blog application system arises to enhance user experience, provide advanced content creation tools, improve performance, foster community building, diversify monetization options, boost search engine visibility, strengthen security measures, and implement comprehensive feedback mechanisms, addressing shortcomings in the existing system.</a:t>
            </a:r>
            <a:endParaRPr b="1" i="1" dirty="0">
              <a:latin typeface="Book Antiqua" panose="02040602050305030304" pitchFamily="18" charset="0"/>
            </a:endParaRPr>
          </a:p>
        </p:txBody>
      </p:sp>
      <p:pic>
        <p:nvPicPr>
          <p:cNvPr id="414" name="Google Shape;414;p41"/>
          <p:cNvPicPr preferRelativeResize="0"/>
          <p:nvPr/>
        </p:nvPicPr>
        <p:blipFill rotWithShape="1">
          <a:blip r:embed="rId3">
            <a:alphaModFix/>
          </a:blip>
          <a:srcRect l="27377" t="35445" r="27377" b="35448"/>
          <a:stretch/>
        </p:blipFill>
        <p:spPr>
          <a:xfrm>
            <a:off x="7029275" y="3701750"/>
            <a:ext cx="1113399" cy="55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518663" y="372089"/>
            <a:ext cx="4858769" cy="2494200"/>
          </a:xfrm>
          <a:prstGeom prst="rect">
            <a:avLst/>
          </a:prstGeom>
        </p:spPr>
        <p:txBody>
          <a:bodyPr spcFirstLastPara="1" wrap="square" lIns="91425" tIns="91425" rIns="91425" bIns="91425" anchor="ctr" anchorCtr="0">
            <a:noAutofit/>
          </a:bodyPr>
          <a:lstStyle/>
          <a:p>
            <a:pPr algn="ctr"/>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FEASIBILITY STUDY</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438" name="Google Shape;438;p43"/>
          <p:cNvPicPr preferRelativeResize="0"/>
          <p:nvPr/>
        </p:nvPicPr>
        <p:blipFill>
          <a:blip r:embed="rId3">
            <a:alphaModFix/>
          </a:blip>
          <a:stretch>
            <a:fillRect/>
          </a:stretch>
        </p:blipFill>
        <p:spPr>
          <a:xfrm>
            <a:off x="5098825" y="1376175"/>
            <a:ext cx="3093774" cy="2391151"/>
          </a:xfrm>
          <a:prstGeom prst="rect">
            <a:avLst/>
          </a:prstGeom>
          <a:noFill/>
          <a:ln>
            <a:noFill/>
          </a:ln>
        </p:spPr>
      </p:pic>
      <p:sp>
        <p:nvSpPr>
          <p:cNvPr id="439" name="Google Shape;439;p43"/>
          <p:cNvSpPr/>
          <p:nvPr/>
        </p:nvSpPr>
        <p:spPr>
          <a:xfrm>
            <a:off x="5098825" y="39623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3"/>
          <p:cNvPicPr preferRelativeResize="0"/>
          <p:nvPr/>
        </p:nvPicPr>
        <p:blipFill rotWithShape="1">
          <a:blip r:embed="rId4">
            <a:alphaModFix/>
          </a:blip>
          <a:srcRect l="27377" t="35445" r="27377" b="35448"/>
          <a:stretch/>
        </p:blipFill>
        <p:spPr>
          <a:xfrm>
            <a:off x="7161800" y="4050400"/>
            <a:ext cx="1113399" cy="553600"/>
          </a:xfrm>
          <a:prstGeom prst="rect">
            <a:avLst/>
          </a:prstGeom>
          <a:noFill/>
          <a:ln>
            <a:noFill/>
          </a:ln>
        </p:spPr>
      </p:pic>
      <p:sp>
        <p:nvSpPr>
          <p:cNvPr id="3" name="TextBox 2">
            <a:extLst>
              <a:ext uri="{FF2B5EF4-FFF2-40B4-BE49-F238E27FC236}">
                <a16:creationId xmlns:a16="http://schemas.microsoft.com/office/drawing/2014/main" id="{44D80471-85CA-AB98-6BE0-AB3233FD3097}"/>
              </a:ext>
            </a:extLst>
          </p:cNvPr>
          <p:cNvSpPr txBox="1"/>
          <p:nvPr/>
        </p:nvSpPr>
        <p:spPr>
          <a:xfrm>
            <a:off x="1343025" y="2571750"/>
            <a:ext cx="4572000" cy="1477328"/>
          </a:xfrm>
          <a:prstGeom prst="rect">
            <a:avLst/>
          </a:prstGeom>
          <a:noFill/>
        </p:spPr>
        <p:txBody>
          <a:bodyPr wrap="square">
            <a:spAutoFit/>
          </a:bodyPr>
          <a:lstStyle/>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Development</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Implementation</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Maintenance</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Return of Investment</a:t>
            </a:r>
          </a:p>
          <a:p>
            <a:pPr marL="285750" lvl="0" indent="-285750" algn="r" rtl="0">
              <a:spcBef>
                <a:spcPts val="0"/>
              </a:spcBef>
              <a:spcAft>
                <a:spcPts val="0"/>
              </a:spcAft>
              <a:buFont typeface="Wingdings" panose="05000000000000000000" pitchFamily="2" charset="2"/>
              <a:buChar char="§"/>
            </a:pPr>
            <a:endParaRPr lang="en-US" sz="1800" b="1" i="1"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7" name="Google Shape;447;p44"/>
          <p:cNvPicPr preferRelativeResize="0"/>
          <p:nvPr/>
        </p:nvPicPr>
        <p:blipFill rotWithShape="1">
          <a:blip r:embed="rId3">
            <a:alphaModFix/>
          </a:blip>
          <a:srcRect l="27377" t="35445" r="27377" b="35448"/>
          <a:stretch/>
        </p:blipFill>
        <p:spPr>
          <a:xfrm>
            <a:off x="4015300" y="3954950"/>
            <a:ext cx="1113399" cy="553600"/>
          </a:xfrm>
          <a:prstGeom prst="rect">
            <a:avLst/>
          </a:prstGeom>
          <a:noFill/>
          <a:ln>
            <a:noFill/>
          </a:ln>
        </p:spPr>
      </p:pic>
      <p:pic>
        <p:nvPicPr>
          <p:cNvPr id="448" name="Google Shape;448;p44"/>
          <p:cNvPicPr preferRelativeResize="0"/>
          <p:nvPr/>
        </p:nvPicPr>
        <p:blipFill rotWithShape="1">
          <a:blip r:embed="rId4">
            <a:alphaModFix/>
          </a:blip>
          <a:srcRect l="22169" t="13840" r="22169" b="13847"/>
          <a:stretch/>
        </p:blipFill>
        <p:spPr>
          <a:xfrm>
            <a:off x="7803675" y="634950"/>
            <a:ext cx="1369750" cy="1375400"/>
          </a:xfrm>
          <a:prstGeom prst="rect">
            <a:avLst/>
          </a:prstGeom>
          <a:noFill/>
          <a:ln>
            <a:noFill/>
          </a:ln>
        </p:spPr>
      </p:pic>
      <p:graphicFrame>
        <p:nvGraphicFramePr>
          <p:cNvPr id="2" name="Google Shape;680;p56">
            <a:extLst>
              <a:ext uri="{FF2B5EF4-FFF2-40B4-BE49-F238E27FC236}">
                <a16:creationId xmlns:a16="http://schemas.microsoft.com/office/drawing/2014/main" id="{3CC312AF-82C2-73BE-A9FC-8C65FDC52966}"/>
              </a:ext>
            </a:extLst>
          </p:cNvPr>
          <p:cNvGraphicFramePr/>
          <p:nvPr>
            <p:extLst>
              <p:ext uri="{D42A27DB-BD31-4B8C-83A1-F6EECF244321}">
                <p14:modId xmlns:p14="http://schemas.microsoft.com/office/powerpoint/2010/main" val="3082762326"/>
              </p:ext>
            </p:extLst>
          </p:nvPr>
        </p:nvGraphicFramePr>
        <p:xfrm>
          <a:off x="434630" y="1381600"/>
          <a:ext cx="7502076" cy="3325175"/>
        </p:xfrm>
        <a:graphic>
          <a:graphicData uri="http://schemas.openxmlformats.org/drawingml/2006/table">
            <a:tbl>
              <a:tblPr>
                <a:noFill/>
                <a:tableStyleId>{40871C14-F300-4707-ACCD-8FFA6A084129}</a:tableStyleId>
              </a:tblPr>
              <a:tblGrid>
                <a:gridCol w="1601339">
                  <a:extLst>
                    <a:ext uri="{9D8B030D-6E8A-4147-A177-3AD203B41FA5}">
                      <a16:colId xmlns:a16="http://schemas.microsoft.com/office/drawing/2014/main" val="20000"/>
                    </a:ext>
                  </a:extLst>
                </a:gridCol>
                <a:gridCol w="1470834">
                  <a:extLst>
                    <a:ext uri="{9D8B030D-6E8A-4147-A177-3AD203B41FA5}">
                      <a16:colId xmlns:a16="http://schemas.microsoft.com/office/drawing/2014/main" val="20001"/>
                    </a:ext>
                  </a:extLst>
                </a:gridCol>
                <a:gridCol w="1433355">
                  <a:extLst>
                    <a:ext uri="{9D8B030D-6E8A-4147-A177-3AD203B41FA5}">
                      <a16:colId xmlns:a16="http://schemas.microsoft.com/office/drawing/2014/main" val="20002"/>
                    </a:ext>
                  </a:extLst>
                </a:gridCol>
                <a:gridCol w="1498274">
                  <a:extLst>
                    <a:ext uri="{9D8B030D-6E8A-4147-A177-3AD203B41FA5}">
                      <a16:colId xmlns:a16="http://schemas.microsoft.com/office/drawing/2014/main" val="20003"/>
                    </a:ext>
                  </a:extLst>
                </a:gridCol>
                <a:gridCol w="1498274">
                  <a:extLst>
                    <a:ext uri="{9D8B030D-6E8A-4147-A177-3AD203B41FA5}">
                      <a16:colId xmlns:a16="http://schemas.microsoft.com/office/drawing/2014/main" val="20004"/>
                    </a:ext>
                  </a:extLst>
                </a:gridCol>
              </a:tblGrid>
              <a:tr h="4750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Sep/Oct</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Nov/Dec</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Jan/Feb</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March/April</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Req &amp; Planning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1"/>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Analysis</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Design</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3"/>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Coding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Testing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5"/>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Deployment</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104706171"/>
                  </a:ext>
                </a:extLst>
              </a:tr>
            </a:tbl>
          </a:graphicData>
        </a:graphic>
      </p:graphicFrame>
      <p:sp>
        <p:nvSpPr>
          <p:cNvPr id="4" name="TextBox 3">
            <a:extLst>
              <a:ext uri="{FF2B5EF4-FFF2-40B4-BE49-F238E27FC236}">
                <a16:creationId xmlns:a16="http://schemas.microsoft.com/office/drawing/2014/main" id="{96A28123-4903-7C11-FD70-46F1A60F7496}"/>
              </a:ext>
            </a:extLst>
          </p:cNvPr>
          <p:cNvSpPr txBox="1"/>
          <p:nvPr/>
        </p:nvSpPr>
        <p:spPr>
          <a:xfrm>
            <a:off x="2085975" y="634950"/>
            <a:ext cx="4586286" cy="523220"/>
          </a:xfrm>
          <a:prstGeom prst="rect">
            <a:avLst/>
          </a:prstGeom>
          <a:noFill/>
        </p:spPr>
        <p:txBody>
          <a:bodyPr wrap="square">
            <a:sp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GANTT CHART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5" name="Google Shape;681;p56">
            <a:extLst>
              <a:ext uri="{FF2B5EF4-FFF2-40B4-BE49-F238E27FC236}">
                <a16:creationId xmlns:a16="http://schemas.microsoft.com/office/drawing/2014/main" id="{5620B16F-7F3B-6DEA-D9B1-A3B4799F42B1}"/>
              </a:ext>
            </a:extLst>
          </p:cNvPr>
          <p:cNvSpPr/>
          <p:nvPr/>
        </p:nvSpPr>
        <p:spPr>
          <a:xfrm>
            <a:off x="2085975" y="1904819"/>
            <a:ext cx="900113"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1;p56">
            <a:extLst>
              <a:ext uri="{FF2B5EF4-FFF2-40B4-BE49-F238E27FC236}">
                <a16:creationId xmlns:a16="http://schemas.microsoft.com/office/drawing/2014/main" id="{FED5AA2B-14FB-6F05-A9FB-165A4C848305}"/>
              </a:ext>
            </a:extLst>
          </p:cNvPr>
          <p:cNvSpPr/>
          <p:nvPr/>
        </p:nvSpPr>
        <p:spPr>
          <a:xfrm>
            <a:off x="2085976" y="2399019"/>
            <a:ext cx="1614488"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p56">
            <a:extLst>
              <a:ext uri="{FF2B5EF4-FFF2-40B4-BE49-F238E27FC236}">
                <a16:creationId xmlns:a16="http://schemas.microsoft.com/office/drawing/2014/main" id="{2920BBEB-05A1-526A-6006-C36F403EC553}"/>
              </a:ext>
            </a:extLst>
          </p:cNvPr>
          <p:cNvSpPr/>
          <p:nvPr/>
        </p:nvSpPr>
        <p:spPr>
          <a:xfrm>
            <a:off x="3700464" y="2871456"/>
            <a:ext cx="871535"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1;p56">
            <a:extLst>
              <a:ext uri="{FF2B5EF4-FFF2-40B4-BE49-F238E27FC236}">
                <a16:creationId xmlns:a16="http://schemas.microsoft.com/office/drawing/2014/main" id="{C3F0434E-5F09-7492-F048-8E099107220A}"/>
              </a:ext>
            </a:extLst>
          </p:cNvPr>
          <p:cNvSpPr/>
          <p:nvPr/>
        </p:nvSpPr>
        <p:spPr>
          <a:xfrm>
            <a:off x="4571999" y="3343893"/>
            <a:ext cx="2450307"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1;p56">
            <a:extLst>
              <a:ext uri="{FF2B5EF4-FFF2-40B4-BE49-F238E27FC236}">
                <a16:creationId xmlns:a16="http://schemas.microsoft.com/office/drawing/2014/main" id="{D483EA39-DE07-08EA-394F-A9DD60FDA24B}"/>
              </a:ext>
            </a:extLst>
          </p:cNvPr>
          <p:cNvSpPr/>
          <p:nvPr/>
        </p:nvSpPr>
        <p:spPr>
          <a:xfrm>
            <a:off x="4571999" y="3816330"/>
            <a:ext cx="2521745"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81;p56">
            <a:extLst>
              <a:ext uri="{FF2B5EF4-FFF2-40B4-BE49-F238E27FC236}">
                <a16:creationId xmlns:a16="http://schemas.microsoft.com/office/drawing/2014/main" id="{02590561-9098-43A9-9679-09A41ECAF0F3}"/>
              </a:ext>
            </a:extLst>
          </p:cNvPr>
          <p:cNvSpPr/>
          <p:nvPr/>
        </p:nvSpPr>
        <p:spPr>
          <a:xfrm>
            <a:off x="7093744" y="4294933"/>
            <a:ext cx="766763"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pic>
        <p:nvPicPr>
          <p:cNvPr id="453" name="Google Shape;453;p45"/>
          <p:cNvPicPr preferRelativeResize="0">
            <a:picLocks noGrp="1"/>
          </p:cNvPicPr>
          <p:nvPr>
            <p:ph type="pic" idx="2"/>
          </p:nvPr>
        </p:nvPicPr>
        <p:blipFill rotWithShape="1">
          <a:blip r:embed="rId4">
            <a:alphaModFix/>
          </a:blip>
          <a:srcRect t="7741" b="7741"/>
          <a:stretch/>
        </p:blipFill>
        <p:spPr>
          <a:xfrm>
            <a:off x="25" y="0"/>
            <a:ext cx="9144000" cy="5143500"/>
          </a:xfrm>
          <a:prstGeom prst="roundRect">
            <a:avLst>
              <a:gd name="adj" fmla="val 16667"/>
            </a:avLst>
          </a:prstGeom>
        </p:spPr>
      </p:pic>
      <p:sp>
        <p:nvSpPr>
          <p:cNvPr id="454" name="Google Shape;454;p45"/>
          <p:cNvSpPr txBox="1">
            <a:spLocks noGrp="1"/>
          </p:cNvSpPr>
          <p:nvPr>
            <p:ph type="title"/>
          </p:nvPr>
        </p:nvSpPr>
        <p:spPr>
          <a:xfrm>
            <a:off x="1157700" y="3907575"/>
            <a:ext cx="6828600" cy="6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pic>
        <p:nvPicPr>
          <p:cNvPr id="455" name="Google Shape;455;p45"/>
          <p:cNvPicPr preferRelativeResize="0"/>
          <p:nvPr/>
        </p:nvPicPr>
        <p:blipFill rotWithShape="1">
          <a:blip r:embed="rId5">
            <a:alphaModFix/>
          </a:blip>
          <a:srcRect l="32585" t="26269" r="38244" b="21978"/>
          <a:stretch/>
        </p:blipFill>
        <p:spPr>
          <a:xfrm>
            <a:off x="8201650" y="3907587"/>
            <a:ext cx="717850" cy="984275"/>
          </a:xfrm>
          <a:prstGeom prst="rect">
            <a:avLst/>
          </a:prstGeom>
          <a:noFill/>
          <a:ln>
            <a:noFill/>
          </a:ln>
        </p:spPr>
      </p:pic>
      <p:sp>
        <p:nvSpPr>
          <p:cNvPr id="456" name="Google Shape;456;p45"/>
          <p:cNvSpPr/>
          <p:nvPr/>
        </p:nvSpPr>
        <p:spPr>
          <a:xfrm>
            <a:off x="8617275" y="2402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45"/>
          <p:cNvPicPr preferRelativeResize="0"/>
          <p:nvPr/>
        </p:nvPicPr>
        <p:blipFill rotWithShape="1">
          <a:blip r:embed="rId6">
            <a:alphaModFix/>
          </a:blip>
          <a:srcRect l="27377" t="35445" r="27377" b="35448"/>
          <a:stretch/>
        </p:blipFill>
        <p:spPr>
          <a:xfrm>
            <a:off x="5090925" y="-109275"/>
            <a:ext cx="1113399" cy="553600"/>
          </a:xfrm>
          <a:prstGeom prst="rect">
            <a:avLst/>
          </a:prstGeom>
          <a:noFill/>
          <a:ln>
            <a:noFill/>
          </a:ln>
        </p:spPr>
      </p:pic>
      <p:pic>
        <p:nvPicPr>
          <p:cNvPr id="460" name="Google Shape;460;p45"/>
          <p:cNvPicPr preferRelativeResize="0"/>
          <p:nvPr/>
        </p:nvPicPr>
        <p:blipFill rotWithShape="1">
          <a:blip r:embed="rId6">
            <a:alphaModFix/>
          </a:blip>
          <a:srcRect l="27377" t="35445" r="27377" b="35448"/>
          <a:stretch/>
        </p:blipFill>
        <p:spPr>
          <a:xfrm>
            <a:off x="-493875" y="1700225"/>
            <a:ext cx="1113399" cy="553600"/>
          </a:xfrm>
          <a:prstGeom prst="rect">
            <a:avLst/>
          </a:prstGeom>
          <a:noFill/>
          <a:ln>
            <a:noFill/>
          </a:ln>
        </p:spPr>
      </p:pic>
      <p:sp>
        <p:nvSpPr>
          <p:cNvPr id="461" name="Google Shape;461;p45"/>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6"/>
          <p:cNvPicPr preferRelativeResize="0">
            <a:picLocks noGrp="1"/>
          </p:cNvPicPr>
          <p:nvPr>
            <p:ph type="pic" idx="2"/>
          </p:nvPr>
        </p:nvPicPr>
        <p:blipFill rotWithShape="1">
          <a:blip r:embed="rId3">
            <a:alphaModFix/>
          </a:blip>
          <a:srcRect l="3720" r="3729"/>
          <a:stretch/>
        </p:blipFill>
        <p:spPr>
          <a:xfrm>
            <a:off x="6099925" y="999450"/>
            <a:ext cx="2911800" cy="3144600"/>
          </a:xfrm>
          <a:prstGeom prst="roundRect">
            <a:avLst>
              <a:gd name="adj" fmla="val 16667"/>
            </a:avLst>
          </a:prstGeom>
        </p:spPr>
      </p:pic>
      <p:sp>
        <p:nvSpPr>
          <p:cNvPr id="467" name="Google Shape;467;p46"/>
          <p:cNvSpPr txBox="1">
            <a:spLocks noGrp="1"/>
          </p:cNvSpPr>
          <p:nvPr>
            <p:ph type="title"/>
          </p:nvPr>
        </p:nvSpPr>
        <p:spPr>
          <a:xfrm>
            <a:off x="552187" y="331581"/>
            <a:ext cx="7003638" cy="553600"/>
          </a:xfrm>
          <a:prstGeom prst="rect">
            <a:avLst/>
          </a:prstGeom>
        </p:spPr>
        <p:txBody>
          <a:bodyPr spcFirstLastPara="1" wrap="square" lIns="91425" tIns="91425" rIns="91425" bIns="91425" anchor="b" anchorCtr="0">
            <a:noAutofit/>
          </a:bodyPr>
          <a:lstStyle/>
          <a:p>
            <a:pPr algn="ctr"/>
            <a:r>
              <a:rPr lang="en-US" sz="3600" b="1" dirty="0">
                <a:solidFill>
                  <a:schemeClr val="tx1"/>
                </a:solidFill>
                <a:latin typeface="Book Antiqua" panose="02040602050305030304" pitchFamily="18" charset="0"/>
                <a:ea typeface="MS Gothic" panose="020B0609070205080204" pitchFamily="49" charset="-128"/>
              </a:rPr>
              <a:t>TECHNICAL FEASIBILITY</a:t>
            </a:r>
            <a:endParaRPr lang="en-IN" sz="3600" b="1" dirty="0">
              <a:solidFill>
                <a:schemeClr val="tx1"/>
              </a:solidFill>
              <a:latin typeface="Book Antiqua" panose="02040602050305030304" pitchFamily="18" charset="0"/>
              <a:ea typeface="MS Gothic" panose="020B0609070205080204" pitchFamily="49" charset="-128"/>
            </a:endParaRPr>
          </a:p>
        </p:txBody>
      </p:sp>
      <p:sp>
        <p:nvSpPr>
          <p:cNvPr id="468" name="Google Shape;468;p46"/>
          <p:cNvSpPr txBox="1">
            <a:spLocks noGrp="1"/>
          </p:cNvSpPr>
          <p:nvPr>
            <p:ph type="subTitle" idx="1"/>
          </p:nvPr>
        </p:nvSpPr>
        <p:spPr>
          <a:xfrm>
            <a:off x="633030" y="1019250"/>
            <a:ext cx="5360575" cy="1173881"/>
          </a:xfrm>
          <a:prstGeom prst="rect">
            <a:avLst/>
          </a:prstGeom>
        </p:spPr>
        <p:txBody>
          <a:bodyPr spcFirstLastPara="1" wrap="square" lIns="91425" tIns="91425" rIns="91425" bIns="91425" anchor="t" anchorCtr="0">
            <a:noAutofit/>
          </a:bodyPr>
          <a:lstStyle/>
          <a:p>
            <a:pPr algn="just">
              <a:lnSpc>
                <a:spcPct val="100000"/>
              </a:lnSpc>
              <a:buFont typeface="Wingdings" panose="05000000000000000000" pitchFamily="2" charset="2"/>
              <a:buChar char="§"/>
            </a:pPr>
            <a:r>
              <a:rPr lang="en-US" sz="1400" b="1" i="1" dirty="0">
                <a:solidFill>
                  <a:schemeClr val="tx1"/>
                </a:solidFill>
                <a:latin typeface="Book Antiqua" panose="02040602050305030304" pitchFamily="18" charset="0"/>
              </a:rPr>
              <a:t> </a:t>
            </a:r>
            <a:r>
              <a:rPr lang="en-IN" sz="1400" b="1" i="1" dirty="0">
                <a:solidFill>
                  <a:schemeClr val="tx1"/>
                </a:solidFill>
                <a:latin typeface="Book Antiqua" panose="02040602050305030304" pitchFamily="18" charset="0"/>
              </a:rPr>
              <a:t>Data Collection</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Data Processing</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Data Analysis</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System Security</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Integration with existing system</a:t>
            </a:r>
            <a:endParaRPr lang="en-US" sz="1400" b="1" i="1" dirty="0">
              <a:solidFill>
                <a:schemeClr val="tx1"/>
              </a:solidFill>
              <a:latin typeface="Book Antiqua" panose="02040602050305030304" pitchFamily="18" charset="0"/>
            </a:endParaRPr>
          </a:p>
        </p:txBody>
      </p:sp>
      <p:pic>
        <p:nvPicPr>
          <p:cNvPr id="469" name="Google Shape;469;p46"/>
          <p:cNvPicPr preferRelativeResize="0"/>
          <p:nvPr/>
        </p:nvPicPr>
        <p:blipFill rotWithShape="1">
          <a:blip r:embed="rId4">
            <a:alphaModFix/>
          </a:blip>
          <a:srcRect l="27377" t="35445" r="27377" b="35448"/>
          <a:stretch/>
        </p:blipFill>
        <p:spPr>
          <a:xfrm>
            <a:off x="7800900" y="331581"/>
            <a:ext cx="1113399" cy="553600"/>
          </a:xfrm>
          <a:prstGeom prst="rect">
            <a:avLst/>
          </a:prstGeom>
          <a:noFill/>
          <a:ln>
            <a:noFill/>
          </a:ln>
        </p:spPr>
      </p:pic>
      <p:graphicFrame>
        <p:nvGraphicFramePr>
          <p:cNvPr id="2" name="Table 1">
            <a:extLst>
              <a:ext uri="{FF2B5EF4-FFF2-40B4-BE49-F238E27FC236}">
                <a16:creationId xmlns:a16="http://schemas.microsoft.com/office/drawing/2014/main" id="{A7C7BEDB-0E53-CC60-72D6-DCA96421C47F}"/>
              </a:ext>
            </a:extLst>
          </p:cNvPr>
          <p:cNvGraphicFramePr>
            <a:graphicFrameLocks noGrp="1"/>
          </p:cNvGraphicFramePr>
          <p:nvPr>
            <p:extLst>
              <p:ext uri="{D42A27DB-BD31-4B8C-83A1-F6EECF244321}">
                <p14:modId xmlns:p14="http://schemas.microsoft.com/office/powerpoint/2010/main" val="954788734"/>
              </p:ext>
            </p:extLst>
          </p:nvPr>
        </p:nvGraphicFramePr>
        <p:xfrm>
          <a:off x="271232" y="2387395"/>
          <a:ext cx="5722373" cy="2282410"/>
        </p:xfrm>
        <a:graphic>
          <a:graphicData uri="http://schemas.openxmlformats.org/drawingml/2006/table">
            <a:tbl>
              <a:tblPr firstRow="1" bandRow="1">
                <a:tableStyleId>{C083E6E3-FA7D-4D7B-A595-EF9225AFEA82}</a:tableStyleId>
              </a:tblPr>
              <a:tblGrid>
                <a:gridCol w="1781605">
                  <a:extLst>
                    <a:ext uri="{9D8B030D-6E8A-4147-A177-3AD203B41FA5}">
                      <a16:colId xmlns:a16="http://schemas.microsoft.com/office/drawing/2014/main" val="1890426648"/>
                    </a:ext>
                  </a:extLst>
                </a:gridCol>
                <a:gridCol w="3940768">
                  <a:extLst>
                    <a:ext uri="{9D8B030D-6E8A-4147-A177-3AD203B41FA5}">
                      <a16:colId xmlns:a16="http://schemas.microsoft.com/office/drawing/2014/main" val="244741079"/>
                    </a:ext>
                  </a:extLst>
                </a:gridCol>
              </a:tblGrid>
              <a:tr h="374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Topics</a:t>
                      </a:r>
                      <a:endParaRPr lang="en-IN" sz="1400" b="1" i="1" dirty="0">
                        <a:solidFill>
                          <a:schemeClr val="tx1"/>
                        </a:solidFill>
                      </a:endParaRPr>
                    </a:p>
                  </a:txBody>
                  <a:tcPr/>
                </a:tc>
                <a:tc>
                  <a:txBody>
                    <a:bodyPr/>
                    <a:lstStyle/>
                    <a:p>
                      <a:r>
                        <a:rPr lang="en-IN" sz="1400" b="1" i="1" dirty="0">
                          <a:solidFill>
                            <a:schemeClr val="tx1"/>
                          </a:solidFill>
                          <a:latin typeface="Book Antiqua" panose="02040602050305030304" pitchFamily="18" charset="0"/>
                          <a:ea typeface="MS Gothic" panose="020B0609070205080204" pitchFamily="49" charset="-128"/>
                        </a:rPr>
                        <a:t>Description</a:t>
                      </a:r>
                    </a:p>
                  </a:txBody>
                  <a:tcPr/>
                </a:tc>
                <a:extLst>
                  <a:ext uri="{0D108BD9-81ED-4DB2-BD59-A6C34878D82A}">
                    <a16:rowId xmlns:a16="http://schemas.microsoft.com/office/drawing/2014/main" val="1518678344"/>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Selection of Technology</a:t>
                      </a:r>
                      <a:endParaRPr lang="en-IN" sz="1400" b="1" i="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Reactjs ,Nodejs, Expressjs, Mongo(Javascript Framework)</a:t>
                      </a:r>
                      <a:endParaRPr lang="en-IN" sz="1400" b="1" i="1" dirty="0">
                        <a:solidFill>
                          <a:schemeClr val="tx1"/>
                        </a:solidFill>
                      </a:endParaRPr>
                    </a:p>
                  </a:txBody>
                  <a:tcPr/>
                </a:tc>
                <a:extLst>
                  <a:ext uri="{0D108BD9-81ED-4DB2-BD59-A6C34878D82A}">
                    <a16:rowId xmlns:a16="http://schemas.microsoft.com/office/drawing/2014/main" val="3675539633"/>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System Requirement</a:t>
                      </a:r>
                      <a:endParaRPr lang="en-IN" sz="1400" b="1" i="1" dirty="0">
                        <a:solidFill>
                          <a:schemeClr val="tx1"/>
                        </a:solidFill>
                      </a:endParaRPr>
                    </a:p>
                  </a:txBody>
                  <a:tcPr/>
                </a:tc>
                <a:tc>
                  <a:txBody>
                    <a:bodyPr/>
                    <a:lstStyle/>
                    <a:p>
                      <a:r>
                        <a:rPr lang="en-IN" sz="1400" b="1" i="1" dirty="0">
                          <a:solidFill>
                            <a:schemeClr val="tx1"/>
                          </a:solidFill>
                          <a:latin typeface="Book Antiqua" panose="02040602050305030304" pitchFamily="18" charset="0"/>
                        </a:rPr>
                        <a:t>Window 10 (OS),  RAM 6GB (min),</a:t>
                      </a:r>
                    </a:p>
                    <a:p>
                      <a:r>
                        <a:rPr lang="en-IN" sz="1400" b="1" i="1" dirty="0">
                          <a:solidFill>
                            <a:schemeClr val="tx1"/>
                          </a:solidFill>
                          <a:latin typeface="Book Antiqua" panose="02040602050305030304" pitchFamily="18" charset="0"/>
                        </a:rPr>
                        <a:t>SSD 128GB (min), HDD 128(min) </a:t>
                      </a:r>
                    </a:p>
                  </a:txBody>
                  <a:tcPr/>
                </a:tc>
                <a:extLst>
                  <a:ext uri="{0D108BD9-81ED-4DB2-BD59-A6C34878D82A}">
                    <a16:rowId xmlns:a16="http://schemas.microsoft.com/office/drawing/2014/main" val="658290151"/>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Required Tools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Reactjs ES 6+, VS Code(IDLE) 1.76.1,Mongo DB 3.0.1</a:t>
                      </a:r>
                      <a:endParaRPr lang="en-IN" sz="1400" b="1" i="1" dirty="0">
                        <a:solidFill>
                          <a:schemeClr val="tx1"/>
                        </a:solidFill>
                      </a:endParaRPr>
                    </a:p>
                  </a:txBody>
                  <a:tcPr/>
                </a:tc>
                <a:extLst>
                  <a:ext uri="{0D108BD9-81ED-4DB2-BD59-A6C34878D82A}">
                    <a16:rowId xmlns:a16="http://schemas.microsoft.com/office/drawing/2014/main" val="4291781017"/>
                  </a:ext>
                </a:extLst>
              </a:tr>
              <a:tr h="3531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Machinery</a:t>
                      </a:r>
                    </a:p>
                  </a:txBody>
                  <a:tcPr/>
                </a:tc>
                <a:tc>
                  <a:txBody>
                    <a:bodyPr/>
                    <a:lstStyle/>
                    <a:p>
                      <a:r>
                        <a:rPr lang="en-IN" sz="1400" b="1" i="1" dirty="0">
                          <a:solidFill>
                            <a:schemeClr val="tx1"/>
                          </a:solidFill>
                          <a:latin typeface="Book Antiqua" panose="02040602050305030304" pitchFamily="18" charset="0"/>
                        </a:rPr>
                        <a:t>PC with Above system requirement</a:t>
                      </a:r>
                    </a:p>
                  </a:txBody>
                  <a:tcPr/>
                </a:tc>
                <a:extLst>
                  <a:ext uri="{0D108BD9-81ED-4DB2-BD59-A6C34878D82A}">
                    <a16:rowId xmlns:a16="http://schemas.microsoft.com/office/drawing/2014/main" val="82620607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7" name="Google Shape;477;p47"/>
          <p:cNvPicPr preferRelativeResize="0"/>
          <p:nvPr/>
        </p:nvPicPr>
        <p:blipFill rotWithShape="1">
          <a:blip r:embed="rId3">
            <a:alphaModFix/>
          </a:blip>
          <a:srcRect l="27377" t="35445" r="27377" b="35448"/>
          <a:stretch/>
        </p:blipFill>
        <p:spPr>
          <a:xfrm>
            <a:off x="1206858" y="426045"/>
            <a:ext cx="1113399" cy="553600"/>
          </a:xfrm>
          <a:prstGeom prst="rect">
            <a:avLst/>
          </a:prstGeom>
          <a:noFill/>
          <a:ln>
            <a:noFill/>
          </a:ln>
        </p:spPr>
      </p:pic>
      <p:sp>
        <p:nvSpPr>
          <p:cNvPr id="475" name="Google Shape;475;p47"/>
          <p:cNvSpPr txBox="1">
            <a:spLocks noGrp="1"/>
          </p:cNvSpPr>
          <p:nvPr>
            <p:ph type="subTitle" idx="1"/>
          </p:nvPr>
        </p:nvSpPr>
        <p:spPr>
          <a:xfrm>
            <a:off x="873850" y="340387"/>
            <a:ext cx="7742952" cy="984274"/>
          </a:xfrm>
          <a:prstGeom prst="rect">
            <a:avLst/>
          </a:prstGeom>
        </p:spPr>
        <p:txBody>
          <a:bodyPr spcFirstLastPara="1" wrap="square" lIns="91425" tIns="91425" rIns="91425" bIns="91425" anchor="t" anchorCtr="0">
            <a:noAutofit/>
          </a:bodyPr>
          <a:lstStyle/>
          <a:p>
            <a:pPr algn="ctr"/>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OPERATIONAL FEASIBILITY</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476" name="Google Shape;476;p47"/>
          <p:cNvPicPr preferRelativeResize="0"/>
          <p:nvPr/>
        </p:nvPicPr>
        <p:blipFill rotWithShape="1">
          <a:blip r:embed="rId4">
            <a:alphaModFix/>
          </a:blip>
          <a:srcRect l="32585" t="26269" r="38244" b="21978"/>
          <a:stretch/>
        </p:blipFill>
        <p:spPr>
          <a:xfrm flipH="1">
            <a:off x="7552300" y="340387"/>
            <a:ext cx="717850" cy="984275"/>
          </a:xfrm>
          <a:prstGeom prst="rect">
            <a:avLst/>
          </a:prstGeom>
          <a:noFill/>
          <a:ln>
            <a:noFill/>
          </a:ln>
        </p:spPr>
      </p:pic>
      <p:pic>
        <p:nvPicPr>
          <p:cNvPr id="478" name="Google Shape;478;p47"/>
          <p:cNvPicPr preferRelativeResize="0"/>
          <p:nvPr/>
        </p:nvPicPr>
        <p:blipFill rotWithShape="1">
          <a:blip r:embed="rId3">
            <a:alphaModFix/>
          </a:blip>
          <a:srcRect l="27377" t="35445" r="27377" b="35448"/>
          <a:stretch/>
        </p:blipFill>
        <p:spPr>
          <a:xfrm>
            <a:off x="919650" y="4232275"/>
            <a:ext cx="1113399" cy="553600"/>
          </a:xfrm>
          <a:prstGeom prst="rect">
            <a:avLst/>
          </a:prstGeom>
          <a:noFill/>
          <a:ln>
            <a:noFill/>
          </a:ln>
        </p:spPr>
      </p:pic>
      <p:pic>
        <p:nvPicPr>
          <p:cNvPr id="479" name="Google Shape;479;p47"/>
          <p:cNvPicPr preferRelativeResize="0"/>
          <p:nvPr/>
        </p:nvPicPr>
        <p:blipFill rotWithShape="1">
          <a:blip r:embed="rId5">
            <a:alphaModFix/>
          </a:blip>
          <a:srcRect l="21457" t="19437" r="21457" b="19437"/>
          <a:stretch/>
        </p:blipFill>
        <p:spPr>
          <a:xfrm>
            <a:off x="-99755" y="1795232"/>
            <a:ext cx="2613225" cy="15530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0"/>
          <p:cNvSpPr txBox="1">
            <a:spLocks noGrp="1"/>
          </p:cNvSpPr>
          <p:nvPr>
            <p:ph type="title"/>
          </p:nvPr>
        </p:nvSpPr>
        <p:spPr>
          <a:xfrm>
            <a:off x="4246318" y="0"/>
            <a:ext cx="3526319"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Targeted User</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520" name="Google Shape;520;p50"/>
          <p:cNvSpPr txBox="1">
            <a:spLocks noGrp="1"/>
          </p:cNvSpPr>
          <p:nvPr>
            <p:ph type="subTitle" idx="1"/>
          </p:nvPr>
        </p:nvSpPr>
        <p:spPr>
          <a:xfrm>
            <a:off x="391977" y="1787046"/>
            <a:ext cx="3386643" cy="1629468"/>
          </a:xfrm>
          <a:prstGeom prst="rect">
            <a:avLst/>
          </a:prstGeom>
        </p:spPr>
        <p:txBody>
          <a:bodyPr spcFirstLastPara="1" wrap="square" lIns="91425" tIns="91425" rIns="91425" bIns="91425" anchor="t" anchorCtr="0">
            <a:noAutofit/>
          </a:bodyPr>
          <a:lstStyle/>
          <a:p>
            <a:pPr marL="342900" marR="0" lvl="0" indent="-342900" algn="just" rtl="0">
              <a:lnSpc>
                <a:spcPct val="107000"/>
              </a:lnSpc>
              <a:spcBef>
                <a:spcPts val="0"/>
              </a:spcBef>
              <a:spcAft>
                <a:spcPts val="800"/>
              </a:spcAft>
              <a:buFont typeface="Wingdings" panose="05000000000000000000" pitchFamily="2" charset="2"/>
              <a:buChar char="§"/>
              <a:tabLst>
                <a:tab pos="457200" algn="l"/>
              </a:tabLst>
            </a:pPr>
            <a:r>
              <a:rPr lang="en-US" sz="1800" b="1" i="1" dirty="0">
                <a:effectLst/>
                <a:latin typeface="Book Antiqua" panose="02040602050305030304" pitchFamily="18" charset="0"/>
                <a:ea typeface="Calibri" panose="020F0502020204030204" pitchFamily="34" charset="0"/>
                <a:cs typeface="Times New Roman" panose="02020603050405020304" pitchFamily="18" charset="0"/>
              </a:rPr>
              <a:t>Main target of this site are the student and people who always want to learn new things, want to explore their ideas.</a:t>
            </a:r>
            <a:endParaRPr lang="en-US" sz="1800" dirty="0">
              <a:effectLst/>
              <a:latin typeface="Book Antiqua" panose="02040602050305030304" pitchFamily="18" charset="0"/>
              <a:ea typeface="Calibri" panose="020F0502020204030204" pitchFamily="34" charset="0"/>
              <a:cs typeface="Times New Roman" panose="02020603050405020304" pitchFamily="18" charset="0"/>
            </a:endParaRPr>
          </a:p>
        </p:txBody>
      </p:sp>
      <p:grpSp>
        <p:nvGrpSpPr>
          <p:cNvPr id="521" name="Google Shape;521;p50"/>
          <p:cNvGrpSpPr/>
          <p:nvPr/>
        </p:nvGrpSpPr>
        <p:grpSpPr>
          <a:xfrm>
            <a:off x="4246318" y="1376445"/>
            <a:ext cx="3969421" cy="3134744"/>
            <a:chOff x="5076775" y="1958876"/>
            <a:chExt cx="3353968" cy="2648707"/>
          </a:xfrm>
        </p:grpSpPr>
        <p:sp>
          <p:nvSpPr>
            <p:cNvPr id="522" name="Google Shape;522;p50"/>
            <p:cNvSpPr/>
            <p:nvPr/>
          </p:nvSpPr>
          <p:spPr>
            <a:xfrm>
              <a:off x="5076775" y="1958876"/>
              <a:ext cx="3353968" cy="264870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5189425" y="2075775"/>
              <a:ext cx="3123300" cy="183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50"/>
          <p:cNvPicPr preferRelativeResize="0"/>
          <p:nvPr/>
        </p:nvPicPr>
        <p:blipFill rotWithShape="1">
          <a:blip r:embed="rId3">
            <a:alphaModFix/>
          </a:blip>
          <a:srcRect/>
          <a:stretch/>
        </p:blipFill>
        <p:spPr>
          <a:xfrm>
            <a:off x="4421520" y="1620569"/>
            <a:ext cx="3619639" cy="2036101"/>
          </a:xfrm>
          <a:prstGeom prst="rect">
            <a:avLst/>
          </a:prstGeom>
          <a:noFill/>
          <a:ln>
            <a:noFill/>
          </a:ln>
        </p:spPr>
      </p:pic>
      <p:pic>
        <p:nvPicPr>
          <p:cNvPr id="525" name="Google Shape;525;p50"/>
          <p:cNvPicPr preferRelativeResize="0"/>
          <p:nvPr/>
        </p:nvPicPr>
        <p:blipFill rotWithShape="1">
          <a:blip r:embed="rId4">
            <a:alphaModFix/>
          </a:blip>
          <a:srcRect l="32585" t="56491" r="52523" b="21979"/>
          <a:stretch/>
        </p:blipFill>
        <p:spPr>
          <a:xfrm>
            <a:off x="3493525" y="786057"/>
            <a:ext cx="366451" cy="409475"/>
          </a:xfrm>
          <a:prstGeom prst="rect">
            <a:avLst/>
          </a:prstGeom>
          <a:noFill/>
          <a:ln>
            <a:noFill/>
          </a:ln>
        </p:spPr>
      </p:pic>
      <p:sp>
        <p:nvSpPr>
          <p:cNvPr id="526" name="Google Shape;526;p50"/>
          <p:cNvSpPr/>
          <p:nvPr/>
        </p:nvSpPr>
        <p:spPr>
          <a:xfrm>
            <a:off x="3493525" y="42821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p50"/>
          <p:cNvPicPr preferRelativeResize="0"/>
          <p:nvPr/>
        </p:nvPicPr>
        <p:blipFill rotWithShape="1">
          <a:blip r:embed="rId5">
            <a:alphaModFix/>
          </a:blip>
          <a:srcRect l="27377" t="35445" r="27377" b="35448"/>
          <a:stretch/>
        </p:blipFill>
        <p:spPr>
          <a:xfrm>
            <a:off x="7874075" y="600938"/>
            <a:ext cx="1113399" cy="553600"/>
          </a:xfrm>
          <a:prstGeom prst="rect">
            <a:avLst/>
          </a:prstGeom>
          <a:noFill/>
          <a:ln>
            <a:noFill/>
          </a:ln>
        </p:spPr>
      </p:pic>
      <p:pic>
        <p:nvPicPr>
          <p:cNvPr id="528" name="Google Shape;528;p50"/>
          <p:cNvPicPr preferRelativeResize="0"/>
          <p:nvPr/>
        </p:nvPicPr>
        <p:blipFill rotWithShape="1">
          <a:blip r:embed="rId5">
            <a:alphaModFix/>
          </a:blip>
          <a:srcRect l="27377" t="35445" r="27377" b="35448"/>
          <a:stretch/>
        </p:blipFill>
        <p:spPr>
          <a:xfrm>
            <a:off x="971900" y="641925"/>
            <a:ext cx="1113399" cy="553600"/>
          </a:xfrm>
          <a:prstGeom prst="rect">
            <a:avLst/>
          </a:prstGeom>
          <a:noFill/>
          <a:ln>
            <a:noFill/>
          </a:ln>
        </p:spPr>
      </p:pic>
      <p:pic>
        <p:nvPicPr>
          <p:cNvPr id="2" name="Google Shape;492;p48">
            <a:extLst>
              <a:ext uri="{FF2B5EF4-FFF2-40B4-BE49-F238E27FC236}">
                <a16:creationId xmlns:a16="http://schemas.microsoft.com/office/drawing/2014/main" id="{3343D0A0-6AB5-1472-769F-B07597C162D1}"/>
              </a:ext>
            </a:extLst>
          </p:cNvPr>
          <p:cNvPicPr preferRelativeResize="0"/>
          <p:nvPr/>
        </p:nvPicPr>
        <p:blipFill rotWithShape="1">
          <a:blip r:embed="rId6">
            <a:alphaModFix/>
          </a:blip>
          <a:srcRect l="14362" t="5861" r="14362" b="5869"/>
          <a:stretch/>
        </p:blipFill>
        <p:spPr>
          <a:xfrm>
            <a:off x="4572000" y="1697206"/>
            <a:ext cx="1882861" cy="19109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826B17-63E1-4A2F-CBDB-958231393673}"/>
              </a:ext>
            </a:extLst>
          </p:cNvPr>
          <p:cNvSpPr>
            <a:spLocks noGrp="1"/>
          </p:cNvSpPr>
          <p:nvPr>
            <p:ph type="subTitle" idx="1"/>
          </p:nvPr>
        </p:nvSpPr>
        <p:spPr>
          <a:xfrm>
            <a:off x="1953116" y="2004214"/>
            <a:ext cx="5384570" cy="746479"/>
          </a:xfrm>
        </p:spPr>
        <p:txBody>
          <a:bodyPr/>
          <a:lstStyle/>
          <a:p>
            <a:pPr algn="ctr"/>
            <a:r>
              <a:rPr lang="en-US" sz="3600" b="1" i="1" u="sng" dirty="0">
                <a:solidFill>
                  <a:schemeClr val="bg1"/>
                </a:solidFill>
                <a:effectLst>
                  <a:outerShdw blurRad="38100" dist="38100" dir="2700000" algn="tl">
                    <a:srgbClr val="000000">
                      <a:alpha val="43137"/>
                    </a:srgbClr>
                  </a:outerShdw>
                </a:effectLst>
                <a:latin typeface="Arial Rounded MT Bold" panose="020F0704030504030204" pitchFamily="34" charset="0"/>
              </a:rPr>
              <a:t>Agile Documentation</a:t>
            </a:r>
          </a:p>
          <a:p>
            <a:pPr algn="ctr"/>
            <a:endParaRPr lang="en-US" sz="3600" i="1" u="sng" dirty="0">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3547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0086-90E0-5D7E-51E4-ACD6C0D60A04}"/>
              </a:ext>
            </a:extLst>
          </p:cNvPr>
          <p:cNvSpPr>
            <a:spLocks noGrp="1"/>
          </p:cNvSpPr>
          <p:nvPr>
            <p:ph type="title"/>
          </p:nvPr>
        </p:nvSpPr>
        <p:spPr/>
        <p:txBody>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rPr>
              <a:t> Project Charter</a:t>
            </a:r>
            <a:b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rPr>
            </a:br>
            <a:endParaRPr lang="en-US" i="1" u="sng"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graphicFrame>
        <p:nvGraphicFramePr>
          <p:cNvPr id="4" name="Table 5">
            <a:extLst>
              <a:ext uri="{FF2B5EF4-FFF2-40B4-BE49-F238E27FC236}">
                <a16:creationId xmlns:a16="http://schemas.microsoft.com/office/drawing/2014/main" id="{A1F69D9F-CC54-3801-FAE7-189C93BD34A0}"/>
              </a:ext>
            </a:extLst>
          </p:cNvPr>
          <p:cNvGraphicFramePr>
            <a:graphicFrameLocks noGrp="1"/>
          </p:cNvGraphicFramePr>
          <p:nvPr>
            <p:extLst>
              <p:ext uri="{D42A27DB-BD31-4B8C-83A1-F6EECF244321}">
                <p14:modId xmlns:p14="http://schemas.microsoft.com/office/powerpoint/2010/main" val="4226789560"/>
              </p:ext>
            </p:extLst>
          </p:nvPr>
        </p:nvGraphicFramePr>
        <p:xfrm>
          <a:off x="1278597" y="1625055"/>
          <a:ext cx="6302326" cy="2922120"/>
        </p:xfrm>
        <a:graphic>
          <a:graphicData uri="http://schemas.openxmlformats.org/drawingml/2006/table">
            <a:tbl>
              <a:tblPr firstRow="1" bandRow="1">
                <a:tableStyleId>{8799B23B-EC83-4686-B30A-512413B5E67A}</a:tableStyleId>
              </a:tblPr>
              <a:tblGrid>
                <a:gridCol w="2343435">
                  <a:extLst>
                    <a:ext uri="{9D8B030D-6E8A-4147-A177-3AD203B41FA5}">
                      <a16:colId xmlns:a16="http://schemas.microsoft.com/office/drawing/2014/main" val="2111218157"/>
                    </a:ext>
                  </a:extLst>
                </a:gridCol>
                <a:gridCol w="3958891">
                  <a:extLst>
                    <a:ext uri="{9D8B030D-6E8A-4147-A177-3AD203B41FA5}">
                      <a16:colId xmlns:a16="http://schemas.microsoft.com/office/drawing/2014/main" val="1064811054"/>
                    </a:ext>
                  </a:extLst>
                </a:gridCol>
              </a:tblGrid>
              <a:tr h="487020">
                <a:tc>
                  <a:txBody>
                    <a:bodyPr/>
                    <a:lstStyle/>
                    <a:p>
                      <a:pPr algn="l"/>
                      <a:r>
                        <a:rPr lang="en-IN" sz="1800" b="0" dirty="0">
                          <a:solidFill>
                            <a:schemeClr val="tx1"/>
                          </a:solidFill>
                          <a:latin typeface="Book Antiqua" panose="02040602050305030304" pitchFamily="18" charset="0"/>
                          <a:cs typeface="Times New Roman" panose="02020603050405020304" pitchFamily="18" charset="0"/>
                        </a:rPr>
                        <a:t>Project Name</a:t>
                      </a:r>
                    </a:p>
                  </a:txBody>
                  <a:tcPr/>
                </a:tc>
                <a:tc>
                  <a:txBody>
                    <a:bodyPr/>
                    <a:lstStyle/>
                    <a:p>
                      <a:pPr algn="l"/>
                      <a:r>
                        <a:rPr lang="en-IN" sz="1800" dirty="0">
                          <a:solidFill>
                            <a:schemeClr val="tx1"/>
                          </a:solidFill>
                          <a:latin typeface="Book Antiqua" panose="02040602050305030304" pitchFamily="18" charset="0"/>
                          <a:cs typeface="Times New Roman" panose="02020603050405020304" pitchFamily="18" charset="0"/>
                        </a:rPr>
                        <a:t>“Blog Application”</a:t>
                      </a:r>
                    </a:p>
                  </a:txBody>
                  <a:tcPr/>
                </a:tc>
                <a:extLst>
                  <a:ext uri="{0D108BD9-81ED-4DB2-BD59-A6C34878D82A}">
                    <a16:rowId xmlns:a16="http://schemas.microsoft.com/office/drawing/2014/main" val="3531661539"/>
                  </a:ext>
                </a:extLst>
              </a:tr>
              <a:tr h="487020">
                <a:tc>
                  <a:txBody>
                    <a:bodyPr/>
                    <a:lstStyle/>
                    <a:p>
                      <a:pPr algn="l"/>
                      <a:r>
                        <a:rPr lang="en-IN" sz="1800" dirty="0">
                          <a:solidFill>
                            <a:schemeClr val="tx1"/>
                          </a:solidFill>
                          <a:latin typeface="Book Antiqua" panose="02040602050305030304" pitchFamily="18" charset="0"/>
                          <a:cs typeface="Times New Roman" panose="02020603050405020304" pitchFamily="18" charset="0"/>
                        </a:rPr>
                        <a:t>Project Champion</a:t>
                      </a:r>
                    </a:p>
                  </a:txBody>
                  <a:tcPr/>
                </a:tc>
                <a:tc>
                  <a:txBody>
                    <a:bodyPr/>
                    <a:lstStyle/>
                    <a:p>
                      <a:pPr algn="l"/>
                      <a:r>
                        <a:rPr lang="en-IN" sz="1800" dirty="0">
                          <a:solidFill>
                            <a:schemeClr val="tx1"/>
                          </a:solidFill>
                          <a:latin typeface="Book Antiqua" panose="02040602050305030304" pitchFamily="18" charset="0"/>
                          <a:cs typeface="Times New Roman" panose="02020603050405020304" pitchFamily="18" charset="0"/>
                        </a:rPr>
                        <a:t>Murtaza Kheriwala</a:t>
                      </a:r>
                    </a:p>
                  </a:txBody>
                  <a:tcPr/>
                </a:tc>
                <a:extLst>
                  <a:ext uri="{0D108BD9-81ED-4DB2-BD59-A6C34878D82A}">
                    <a16:rowId xmlns:a16="http://schemas.microsoft.com/office/drawing/2014/main" val="1859237022"/>
                  </a:ext>
                </a:extLst>
              </a:tr>
              <a:tr h="487020">
                <a:tc>
                  <a:txBody>
                    <a:bodyPr/>
                    <a:lstStyle/>
                    <a:p>
                      <a:pPr algn="l"/>
                      <a:r>
                        <a:rPr lang="en-IN" sz="1800" dirty="0">
                          <a:solidFill>
                            <a:schemeClr val="tx1"/>
                          </a:solidFill>
                          <a:latin typeface="Book Antiqua" panose="02040602050305030304" pitchFamily="18" charset="0"/>
                          <a:cs typeface="Times New Roman" panose="02020603050405020304" pitchFamily="18" charset="0"/>
                        </a:rPr>
                        <a:t>Project Sponsor</a:t>
                      </a:r>
                    </a:p>
                  </a:txBody>
                  <a:tcPr/>
                </a:tc>
                <a:tc>
                  <a:txBody>
                    <a:bodyPr/>
                    <a:lstStyle/>
                    <a:p>
                      <a:pPr algn="l"/>
                      <a:r>
                        <a:rPr lang="en-IN" sz="1800" dirty="0">
                          <a:solidFill>
                            <a:schemeClr val="tx1"/>
                          </a:solidFill>
                          <a:latin typeface="Book Antiqua" panose="02040602050305030304" pitchFamily="18" charset="0"/>
                          <a:cs typeface="Times New Roman" panose="02020603050405020304" pitchFamily="18" charset="0"/>
                        </a:rPr>
                        <a:t>Patel Group Of Institution</a:t>
                      </a:r>
                    </a:p>
                  </a:txBody>
                  <a:tcPr/>
                </a:tc>
                <a:extLst>
                  <a:ext uri="{0D108BD9-81ED-4DB2-BD59-A6C34878D82A}">
                    <a16:rowId xmlns:a16="http://schemas.microsoft.com/office/drawing/2014/main" val="2575458792"/>
                  </a:ext>
                </a:extLst>
              </a:tr>
              <a:tr h="487020">
                <a:tc>
                  <a:txBody>
                    <a:bodyPr/>
                    <a:lstStyle/>
                    <a:p>
                      <a:pPr algn="l"/>
                      <a:r>
                        <a:rPr lang="en-IN" sz="1800" dirty="0">
                          <a:solidFill>
                            <a:schemeClr val="tx1"/>
                          </a:solidFill>
                          <a:latin typeface="Book Antiqua" panose="02040602050305030304" pitchFamily="18" charset="0"/>
                          <a:cs typeface="Times New Roman" panose="02020603050405020304" pitchFamily="18" charset="0"/>
                        </a:rPr>
                        <a:t>Project Manager</a:t>
                      </a:r>
                    </a:p>
                  </a:txBody>
                  <a:tcPr/>
                </a:tc>
                <a:tc>
                  <a:txBody>
                    <a:bodyPr/>
                    <a:lstStyle/>
                    <a:p>
                      <a:pPr algn="l"/>
                      <a:r>
                        <a:rPr lang="en-IN" sz="1800" dirty="0">
                          <a:solidFill>
                            <a:schemeClr val="tx1"/>
                          </a:solidFill>
                          <a:latin typeface="Book Antiqua" panose="02040602050305030304" pitchFamily="18" charset="0"/>
                          <a:cs typeface="Times New Roman" panose="02020603050405020304" pitchFamily="18" charset="0"/>
                        </a:rPr>
                        <a:t>Murtaza Kheriwala</a:t>
                      </a:r>
                    </a:p>
                  </a:txBody>
                  <a:tcPr/>
                </a:tc>
                <a:extLst>
                  <a:ext uri="{0D108BD9-81ED-4DB2-BD59-A6C34878D82A}">
                    <a16:rowId xmlns:a16="http://schemas.microsoft.com/office/drawing/2014/main" val="3442095068"/>
                  </a:ext>
                </a:extLst>
              </a:tr>
              <a:tr h="487020">
                <a:tc>
                  <a:txBody>
                    <a:bodyPr/>
                    <a:lstStyle/>
                    <a:p>
                      <a:pPr algn="l"/>
                      <a:r>
                        <a:rPr lang="en-IN" sz="1800" dirty="0">
                          <a:solidFill>
                            <a:schemeClr val="tx1"/>
                          </a:solidFill>
                          <a:latin typeface="Book Antiqua" panose="02040602050305030304" pitchFamily="18" charset="0"/>
                          <a:cs typeface="Times New Roman" panose="02020603050405020304" pitchFamily="18" charset="0"/>
                        </a:rPr>
                        <a:t>Start Date</a:t>
                      </a:r>
                    </a:p>
                  </a:txBody>
                  <a:tcPr/>
                </a:tc>
                <a:tc>
                  <a:txBody>
                    <a:bodyPr/>
                    <a:lstStyle/>
                    <a:p>
                      <a:pPr algn="l"/>
                      <a:r>
                        <a:rPr lang="en-IN" sz="1800" dirty="0">
                          <a:solidFill>
                            <a:schemeClr val="tx1"/>
                          </a:solidFill>
                          <a:latin typeface="Book Antiqua" panose="02040602050305030304" pitchFamily="18" charset="0"/>
                          <a:cs typeface="Times New Roman" panose="02020603050405020304" pitchFamily="18" charset="0"/>
                        </a:rPr>
                        <a:t>29-Sep-2023</a:t>
                      </a:r>
                    </a:p>
                  </a:txBody>
                  <a:tcPr/>
                </a:tc>
                <a:extLst>
                  <a:ext uri="{0D108BD9-81ED-4DB2-BD59-A6C34878D82A}">
                    <a16:rowId xmlns:a16="http://schemas.microsoft.com/office/drawing/2014/main" val="359935433"/>
                  </a:ext>
                </a:extLst>
              </a:tr>
              <a:tr h="487020">
                <a:tc>
                  <a:txBody>
                    <a:bodyPr/>
                    <a:lstStyle/>
                    <a:p>
                      <a:pPr algn="l"/>
                      <a:r>
                        <a:rPr lang="en-IN" sz="1800" dirty="0">
                          <a:solidFill>
                            <a:schemeClr val="tx1"/>
                          </a:solidFill>
                          <a:latin typeface="Book Antiqua" panose="02040602050305030304" pitchFamily="18" charset="0"/>
                          <a:cs typeface="Times New Roman" panose="02020603050405020304" pitchFamily="18" charset="0"/>
                        </a:rPr>
                        <a:t>End Date</a:t>
                      </a:r>
                    </a:p>
                  </a:txBody>
                  <a:tcPr/>
                </a:tc>
                <a:tc>
                  <a:txBody>
                    <a:bodyPr/>
                    <a:lstStyle/>
                    <a:p>
                      <a:pPr algn="l"/>
                      <a:r>
                        <a:rPr lang="en-IN" sz="1800" dirty="0">
                          <a:solidFill>
                            <a:schemeClr val="tx1"/>
                          </a:solidFill>
                          <a:latin typeface="Book Antiqua" panose="02040602050305030304" pitchFamily="18" charset="0"/>
                          <a:cs typeface="Times New Roman" panose="02020603050405020304" pitchFamily="18" charset="0"/>
                        </a:rPr>
                        <a:t>29-March-2024</a:t>
                      </a:r>
                    </a:p>
                  </a:txBody>
                  <a:tcPr/>
                </a:tc>
                <a:extLst>
                  <a:ext uri="{0D108BD9-81ED-4DB2-BD59-A6C34878D82A}">
                    <a16:rowId xmlns:a16="http://schemas.microsoft.com/office/drawing/2014/main" val="4062392740"/>
                  </a:ext>
                </a:extLst>
              </a:tr>
            </a:tbl>
          </a:graphicData>
        </a:graphic>
      </p:graphicFrame>
    </p:spTree>
    <p:extLst>
      <p:ext uri="{BB962C8B-B14F-4D97-AF65-F5344CB8AC3E}">
        <p14:creationId xmlns:p14="http://schemas.microsoft.com/office/powerpoint/2010/main" val="2768108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2B666-4DE7-75BE-C6FC-F86C9F18E10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34FE568-8DAB-6B60-ADE2-0F73E2949B0F}"/>
              </a:ext>
            </a:extLst>
          </p:cNvPr>
          <p:cNvSpPr>
            <a:spLocks noGrp="1"/>
          </p:cNvSpPr>
          <p:nvPr>
            <p:ph type="subTitle" idx="1"/>
          </p:nvPr>
        </p:nvSpPr>
        <p:spPr>
          <a:xfrm>
            <a:off x="1953116" y="2004214"/>
            <a:ext cx="5384570" cy="746479"/>
          </a:xfrm>
        </p:spPr>
        <p:txBody>
          <a:bodyPr/>
          <a:lstStyle/>
          <a:p>
            <a:pPr algn="ctr"/>
            <a:r>
              <a:rPr lang="en-US" sz="3200" b="1" dirty="0">
                <a:solidFill>
                  <a:schemeClr val="bg1"/>
                </a:solidFill>
                <a:latin typeface="Book Antiqua" panose="02040602050305030304" pitchFamily="18" charset="0"/>
              </a:rPr>
              <a:t>Agile Road Map/Schedule</a:t>
            </a:r>
          </a:p>
        </p:txBody>
      </p:sp>
    </p:spTree>
    <p:extLst>
      <p:ext uri="{BB962C8B-B14F-4D97-AF65-F5344CB8AC3E}">
        <p14:creationId xmlns:p14="http://schemas.microsoft.com/office/powerpoint/2010/main" val="1011220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720000" y="270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Project Profile</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11" name="Google Shape;311;p33"/>
          <p:cNvSpPr txBox="1"/>
          <p:nvPr/>
        </p:nvSpPr>
        <p:spPr>
          <a:xfrm>
            <a:off x="720000" y="129232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BDC83BCF-E165-AC90-C990-E0F3CBE36EEC}"/>
              </a:ext>
            </a:extLst>
          </p:cNvPr>
          <p:cNvGraphicFramePr>
            <a:graphicFrameLocks noGrp="1"/>
          </p:cNvGraphicFramePr>
          <p:nvPr>
            <p:extLst>
              <p:ext uri="{D42A27DB-BD31-4B8C-83A1-F6EECF244321}">
                <p14:modId xmlns:p14="http://schemas.microsoft.com/office/powerpoint/2010/main" val="3009760480"/>
              </p:ext>
            </p:extLst>
          </p:nvPr>
        </p:nvGraphicFramePr>
        <p:xfrm>
          <a:off x="1577182" y="1292325"/>
          <a:ext cx="6288087" cy="3343547"/>
        </p:xfrm>
        <a:graphic>
          <a:graphicData uri="http://schemas.openxmlformats.org/drawingml/2006/table">
            <a:tbl>
              <a:tblPr firstRow="1" bandRow="1">
                <a:tableStyleId>{C083E6E3-FA7D-4D7B-A595-EF9225AFEA82}</a:tableStyleId>
              </a:tblPr>
              <a:tblGrid>
                <a:gridCol w="1957735">
                  <a:extLst>
                    <a:ext uri="{9D8B030D-6E8A-4147-A177-3AD203B41FA5}">
                      <a16:colId xmlns:a16="http://schemas.microsoft.com/office/drawing/2014/main" val="3591282911"/>
                    </a:ext>
                  </a:extLst>
                </a:gridCol>
                <a:gridCol w="4330352">
                  <a:extLst>
                    <a:ext uri="{9D8B030D-6E8A-4147-A177-3AD203B41FA5}">
                      <a16:colId xmlns:a16="http://schemas.microsoft.com/office/drawing/2014/main" val="3689936219"/>
                    </a:ext>
                  </a:extLst>
                </a:gridCol>
              </a:tblGrid>
              <a:tr h="170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Title </a:t>
                      </a:r>
                      <a:endParaRPr lang="en-IN" sz="1200" dirty="0">
                        <a:solidFill>
                          <a:schemeClr val="tx1"/>
                        </a:solidFill>
                      </a:endParaRPr>
                    </a:p>
                  </a:txBody>
                  <a:tcPr/>
                </a:tc>
                <a:tc>
                  <a:txBody>
                    <a:bodyPr/>
                    <a:lstStyle/>
                    <a:p>
                      <a:r>
                        <a:rPr lang="en-US" sz="1200" b="0" dirty="0">
                          <a:solidFill>
                            <a:schemeClr val="tx1"/>
                          </a:solidFill>
                          <a:latin typeface="Book Antiqua" panose="02040602050305030304" pitchFamily="18" charset="0"/>
                          <a:ea typeface="MS Gothic" panose="020B0609070205080204" pitchFamily="49" charset="-128"/>
                        </a:rPr>
                        <a:t>“Blog Application</a:t>
                      </a:r>
                      <a:r>
                        <a:rPr lang="en-US" sz="1200" b="1" dirty="0">
                          <a:solidFill>
                            <a:schemeClr val="tx1"/>
                          </a:solidFill>
                          <a:latin typeface="Book Antiqua" panose="02040602050305030304" pitchFamily="18" charset="0"/>
                          <a:ea typeface="MS Gothic" panose="020B0609070205080204" pitchFamily="49" charset="-128"/>
                        </a:rPr>
                        <a:t>”</a:t>
                      </a:r>
                      <a:endParaRPr lang="en-IN" sz="1200" b="1" dirty="0">
                        <a:solidFill>
                          <a:schemeClr val="tx1"/>
                        </a:solidFill>
                        <a:latin typeface="Book Antiqua" panose="02040602050305030304" pitchFamily="18" charset="0"/>
                        <a:ea typeface="MS Gothic" panose="020B0609070205080204" pitchFamily="49" charset="-128"/>
                      </a:endParaRPr>
                    </a:p>
                  </a:txBody>
                  <a:tcPr/>
                </a:tc>
                <a:extLst>
                  <a:ext uri="{0D108BD9-81ED-4DB2-BD59-A6C34878D82A}">
                    <a16:rowId xmlns:a16="http://schemas.microsoft.com/office/drawing/2014/main" val="347998734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Type Of Application</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Web Application</a:t>
                      </a:r>
                      <a:endParaRPr lang="en-IN" sz="1200" b="0" dirty="0">
                        <a:solidFill>
                          <a:schemeClr val="tx1"/>
                        </a:solidFill>
                      </a:endParaRPr>
                    </a:p>
                  </a:txBody>
                  <a:tcPr/>
                </a:tc>
                <a:extLst>
                  <a:ext uri="{0D108BD9-81ED-4DB2-BD59-A6C34878D82A}">
                    <a16:rowId xmlns:a16="http://schemas.microsoft.com/office/drawing/2014/main" val="1798993271"/>
                  </a:ext>
                </a:extLst>
              </a:tr>
              <a:tr h="326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Objective</a:t>
                      </a:r>
                      <a:endParaRPr lang="en-IN" sz="1200" dirty="0">
                        <a:solidFill>
                          <a:schemeClr val="tx1"/>
                        </a:solidFill>
                      </a:endParaRPr>
                    </a:p>
                  </a:txBody>
                  <a:tcPr/>
                </a:tc>
                <a:tc>
                  <a:txBody>
                    <a:bodyPr/>
                    <a:lstStyle/>
                    <a:p>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282181801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Operating system</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Windows 11</a:t>
                      </a:r>
                      <a:endParaRPr lang="en-IN" sz="1200" b="0" dirty="0">
                        <a:solidFill>
                          <a:schemeClr val="tx1"/>
                        </a:solidFill>
                      </a:endParaRPr>
                    </a:p>
                  </a:txBody>
                  <a:tcPr/>
                </a:tc>
                <a:extLst>
                  <a:ext uri="{0D108BD9-81ED-4DB2-BD59-A6C34878D82A}">
                    <a16:rowId xmlns:a16="http://schemas.microsoft.com/office/drawing/2014/main" val="234363118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Technology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MERN Stack</a:t>
                      </a:r>
                    </a:p>
                  </a:txBody>
                  <a:tcPr/>
                </a:tc>
                <a:extLst>
                  <a:ext uri="{0D108BD9-81ED-4DB2-BD59-A6C34878D82A}">
                    <a16:rowId xmlns:a16="http://schemas.microsoft.com/office/drawing/2014/main" val="2996865627"/>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Tools</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VS Code, Thunder Client</a:t>
                      </a:r>
                      <a:endParaRPr lang="en-IN" sz="1200" b="0" dirty="0">
                        <a:solidFill>
                          <a:schemeClr val="tx1"/>
                        </a:solidFill>
                      </a:endParaRPr>
                    </a:p>
                  </a:txBody>
                  <a:tcPr/>
                </a:tc>
                <a:extLst>
                  <a:ext uri="{0D108BD9-81ED-4DB2-BD59-A6C34878D82A}">
                    <a16:rowId xmlns:a16="http://schemas.microsoft.com/office/drawing/2014/main" val="7475873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Front-end</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Html, Css, JavaScript, react- flowbyte ,  Reactjs</a:t>
                      </a:r>
                      <a:endParaRPr lang="en-IN" sz="1200" b="0" dirty="0">
                        <a:solidFill>
                          <a:schemeClr val="tx1"/>
                        </a:solidFill>
                      </a:endParaRPr>
                    </a:p>
                  </a:txBody>
                  <a:tcPr/>
                </a:tc>
                <a:extLst>
                  <a:ext uri="{0D108BD9-81ED-4DB2-BD59-A6C34878D82A}">
                    <a16:rowId xmlns:a16="http://schemas.microsoft.com/office/drawing/2014/main" val="369025051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Back-end</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Nodejs ,  Expressjs, MongoDB</a:t>
                      </a:r>
                    </a:p>
                  </a:txBody>
                  <a:tcPr/>
                </a:tc>
                <a:extLst>
                  <a:ext uri="{0D108BD9-81ED-4DB2-BD59-A6C34878D82A}">
                    <a16:rowId xmlns:a16="http://schemas.microsoft.com/office/drawing/2014/main" val="425788487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For</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Writing Blog Domain</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91841780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At</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Exposys Data Labs PVT. LTD</a:t>
                      </a:r>
                    </a:p>
                  </a:txBody>
                  <a:tcPr/>
                </a:tc>
                <a:extLst>
                  <a:ext uri="{0D108BD9-81ED-4DB2-BD59-A6C34878D82A}">
                    <a16:rowId xmlns:a16="http://schemas.microsoft.com/office/drawing/2014/main" val="14477039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By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Murtaza Kheriwala</a:t>
                      </a:r>
                    </a:p>
                  </a:txBody>
                  <a:tcPr/>
                </a:tc>
                <a:extLst>
                  <a:ext uri="{0D108BD9-81ED-4DB2-BD59-A6C34878D82A}">
                    <a16:rowId xmlns:a16="http://schemas.microsoft.com/office/drawing/2014/main" val="60381920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Guide</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MR. Vishnu (Mentor)</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73011233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7EE184D-06B1-3E09-4C66-AF04E5F1E158}"/>
              </a:ext>
            </a:extLst>
          </p:cNvPr>
          <p:cNvGraphicFramePr>
            <a:graphicFrameLocks noGrp="1"/>
          </p:cNvGraphicFramePr>
          <p:nvPr>
            <p:extLst>
              <p:ext uri="{D42A27DB-BD31-4B8C-83A1-F6EECF244321}">
                <p14:modId xmlns:p14="http://schemas.microsoft.com/office/powerpoint/2010/main" val="1661685638"/>
              </p:ext>
            </p:extLst>
          </p:nvPr>
        </p:nvGraphicFramePr>
        <p:xfrm>
          <a:off x="775065" y="368409"/>
          <a:ext cx="6997336" cy="1448052"/>
        </p:xfrm>
        <a:graphic>
          <a:graphicData uri="http://schemas.openxmlformats.org/drawingml/2006/table">
            <a:tbl>
              <a:tblPr firstRow="1" firstCol="1" bandRow="1">
                <a:tableStyleId>{8799B23B-EC83-4686-B30A-512413B5E67A}</a:tableStyleId>
              </a:tblPr>
              <a:tblGrid>
                <a:gridCol w="2690752">
                  <a:extLst>
                    <a:ext uri="{9D8B030D-6E8A-4147-A177-3AD203B41FA5}">
                      <a16:colId xmlns:a16="http://schemas.microsoft.com/office/drawing/2014/main" val="3018025127"/>
                    </a:ext>
                  </a:extLst>
                </a:gridCol>
                <a:gridCol w="4306584">
                  <a:extLst>
                    <a:ext uri="{9D8B030D-6E8A-4147-A177-3AD203B41FA5}">
                      <a16:colId xmlns:a16="http://schemas.microsoft.com/office/drawing/2014/main" val="4126920571"/>
                    </a:ext>
                  </a:extLst>
                </a:gridCol>
              </a:tblGrid>
              <a:tr h="318045">
                <a:tc>
                  <a:txBody>
                    <a:bodyPr/>
                    <a:lstStyle/>
                    <a:p>
                      <a:pPr algn="l">
                        <a:lnSpc>
                          <a:spcPct val="107000"/>
                        </a:lnSpc>
                        <a:spcAft>
                          <a:spcPts val="800"/>
                        </a:spcAft>
                      </a:pPr>
                      <a:r>
                        <a:rPr lang="en-US" sz="1300" kern="0">
                          <a:effectLst/>
                        </a:rPr>
                        <a:t>Road Map</a:t>
                      </a:r>
                      <a:endParaRPr lang="en-IN" sz="11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a:effectLst/>
                        </a:rPr>
                        <a:t>01</a:t>
                      </a:r>
                      <a:endParaRPr lang="en-IN" sz="11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11432117"/>
                  </a:ext>
                </a:extLst>
              </a:tr>
              <a:tr h="368035">
                <a:tc>
                  <a:txBody>
                    <a:bodyPr/>
                    <a:lstStyle/>
                    <a:p>
                      <a:pPr algn="l">
                        <a:lnSpc>
                          <a:spcPct val="107000"/>
                        </a:lnSpc>
                        <a:spcAft>
                          <a:spcPts val="800"/>
                        </a:spcAft>
                      </a:pPr>
                      <a:r>
                        <a:rPr lang="en-US" sz="1300" kern="0" dirty="0">
                          <a:effectLst/>
                        </a:rPr>
                        <a:t>Sprint #1</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200" b="1" u="none" strike="noStrike" cap="none" dirty="0">
                          <a:solidFill>
                            <a:schemeClr val="tx1"/>
                          </a:solidFill>
                          <a:effectLst/>
                          <a:sym typeface="Arial"/>
                        </a:rPr>
                        <a:t>Requirement Analysis and Planning Phase</a:t>
                      </a:r>
                      <a:endParaRPr lang="en-IN" sz="1200" b="1"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311922"/>
                  </a:ext>
                </a:extLst>
              </a:tr>
              <a:tr h="318045">
                <a:tc>
                  <a:txBody>
                    <a:bodyPr/>
                    <a:lstStyle/>
                    <a:p>
                      <a:pPr algn="l">
                        <a:lnSpc>
                          <a:spcPct val="107000"/>
                        </a:lnSpc>
                        <a:spcAft>
                          <a:spcPts val="800"/>
                        </a:spcAft>
                      </a:pPr>
                      <a:r>
                        <a:rPr lang="en-US" sz="1300" kern="0" dirty="0">
                          <a:effectLst/>
                        </a:rPr>
                        <a:t>Start Date &amp; End Date</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27-09-2023 to 10-10-2023</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9515176"/>
                  </a:ext>
                </a:extLst>
              </a:tr>
              <a:tr h="443927">
                <a:tc>
                  <a:txBody>
                    <a:bodyPr/>
                    <a:lstStyle/>
                    <a:p>
                      <a:pPr algn="l">
                        <a:lnSpc>
                          <a:spcPct val="107000"/>
                        </a:lnSpc>
                        <a:spcAft>
                          <a:spcPts val="800"/>
                        </a:spcAft>
                      </a:pPr>
                      <a:r>
                        <a:rPr lang="en-US" sz="1300" kern="0" dirty="0">
                          <a:effectLst/>
                        </a:rPr>
                        <a:t>Total Spent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13</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61759726"/>
                  </a:ext>
                </a:extLst>
              </a:tr>
            </a:tbl>
          </a:graphicData>
        </a:graphic>
      </p:graphicFrame>
      <p:sp>
        <p:nvSpPr>
          <p:cNvPr id="7" name="TextBox 6">
            <a:extLst>
              <a:ext uri="{FF2B5EF4-FFF2-40B4-BE49-F238E27FC236}">
                <a16:creationId xmlns:a16="http://schemas.microsoft.com/office/drawing/2014/main" id="{024A9F4E-5AD0-DDBC-8A1A-C35D4314EF68}"/>
              </a:ext>
            </a:extLst>
          </p:cNvPr>
          <p:cNvSpPr txBox="1"/>
          <p:nvPr/>
        </p:nvSpPr>
        <p:spPr>
          <a:xfrm>
            <a:off x="1977728" y="2279971"/>
            <a:ext cx="4351634" cy="3799823"/>
          </a:xfrm>
          <a:prstGeom prst="rect">
            <a:avLst/>
          </a:prstGeom>
          <a:noFill/>
        </p:spPr>
        <p:txBody>
          <a:bodyPr wrap="square" rtlCol="0">
            <a:spAutoFit/>
          </a:bodyPr>
          <a:lstStyle/>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Conduct through requirement analysis, including gathering stakeholder inputs and identifying key functionalities and features. Define project goals, scope, and success criteria.</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Prioritize requirements based on their importance and value to users.</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Create user stories and acceptance criteria for each requirement.</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Plan project iterations and define sprint timelines</a:t>
            </a: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D07D33A-6431-44B0-5374-BC08B6D5D5CF}"/>
              </a:ext>
            </a:extLst>
          </p:cNvPr>
          <p:cNvSpPr txBox="1"/>
          <p:nvPr/>
        </p:nvSpPr>
        <p:spPr>
          <a:xfrm>
            <a:off x="2567437" y="1872936"/>
            <a:ext cx="3055434" cy="407035"/>
          </a:xfrm>
          <a:prstGeom prst="rect">
            <a:avLst/>
          </a:prstGeom>
          <a:noFill/>
        </p:spPr>
        <p:txBody>
          <a:bodyPr wrap="square" rtlCol="0">
            <a:spAutoFit/>
          </a:bodyPr>
          <a:lstStyle/>
          <a:p>
            <a:pPr algn="ctr">
              <a:lnSpc>
                <a:spcPct val="107000"/>
              </a:lnSpc>
              <a:spcAft>
                <a:spcPts val="800"/>
              </a:spcAft>
            </a:pPr>
            <a:r>
              <a:rPr lang="en-US" sz="2000" b="1"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Tasks</a:t>
            </a:r>
            <a:endParaRPr lang="en-IN" sz="2000" b="1"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4934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ECF1EAB-484C-1A55-5810-E4A4AE0C5559}"/>
              </a:ext>
            </a:extLst>
          </p:cNvPr>
          <p:cNvGraphicFramePr>
            <a:graphicFrameLocks noGrp="1"/>
          </p:cNvGraphicFramePr>
          <p:nvPr>
            <p:extLst>
              <p:ext uri="{D42A27DB-BD31-4B8C-83A1-F6EECF244321}">
                <p14:modId xmlns:p14="http://schemas.microsoft.com/office/powerpoint/2010/main" val="57595188"/>
              </p:ext>
            </p:extLst>
          </p:nvPr>
        </p:nvGraphicFramePr>
        <p:xfrm>
          <a:off x="894955" y="421949"/>
          <a:ext cx="6250640" cy="1543343"/>
        </p:xfrm>
        <a:graphic>
          <a:graphicData uri="http://schemas.openxmlformats.org/drawingml/2006/table">
            <a:tbl>
              <a:tblPr firstRow="1" firstCol="1" bandRow="1">
                <a:tableStyleId>{8799B23B-EC83-4686-B30A-512413B5E67A}</a:tableStyleId>
              </a:tblPr>
              <a:tblGrid>
                <a:gridCol w="2403618">
                  <a:extLst>
                    <a:ext uri="{9D8B030D-6E8A-4147-A177-3AD203B41FA5}">
                      <a16:colId xmlns:a16="http://schemas.microsoft.com/office/drawing/2014/main" val="3018025127"/>
                    </a:ext>
                  </a:extLst>
                </a:gridCol>
                <a:gridCol w="3847022">
                  <a:extLst>
                    <a:ext uri="{9D8B030D-6E8A-4147-A177-3AD203B41FA5}">
                      <a16:colId xmlns:a16="http://schemas.microsoft.com/office/drawing/2014/main" val="4126920571"/>
                    </a:ext>
                  </a:extLst>
                </a:gridCol>
              </a:tblGrid>
              <a:tr h="338974">
                <a:tc>
                  <a:txBody>
                    <a:bodyPr/>
                    <a:lstStyle/>
                    <a:p>
                      <a:pPr algn="l">
                        <a:lnSpc>
                          <a:spcPct val="107000"/>
                        </a:lnSpc>
                        <a:spcAft>
                          <a:spcPts val="800"/>
                        </a:spcAft>
                      </a:pPr>
                      <a:r>
                        <a:rPr lang="en-US" sz="1300" kern="0" dirty="0">
                          <a:effectLst/>
                        </a:rPr>
                        <a:t>Road Map</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02</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11432117"/>
                  </a:ext>
                </a:extLst>
              </a:tr>
              <a:tr h="392254">
                <a:tc>
                  <a:txBody>
                    <a:bodyPr/>
                    <a:lstStyle/>
                    <a:p>
                      <a:pPr algn="l">
                        <a:lnSpc>
                          <a:spcPct val="107000"/>
                        </a:lnSpc>
                        <a:spcAft>
                          <a:spcPts val="800"/>
                        </a:spcAft>
                      </a:pPr>
                      <a:r>
                        <a:rPr lang="en-US" sz="1300" kern="0" dirty="0">
                          <a:effectLst/>
                        </a:rPr>
                        <a:t>Sprint #2</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200" b="1" u="none" strike="noStrike" cap="none" dirty="0">
                          <a:solidFill>
                            <a:schemeClr val="tx1"/>
                          </a:solidFill>
                          <a:effectLst/>
                          <a:sym typeface="Arial"/>
                        </a:rPr>
                        <a:t>Project Setup and User Authentication</a:t>
                      </a:r>
                      <a:endParaRPr lang="en-IN" sz="1200" b="1"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311922"/>
                  </a:ext>
                </a:extLst>
              </a:tr>
              <a:tr h="338974">
                <a:tc>
                  <a:txBody>
                    <a:bodyPr/>
                    <a:lstStyle/>
                    <a:p>
                      <a:pPr algn="l">
                        <a:lnSpc>
                          <a:spcPct val="107000"/>
                        </a:lnSpc>
                        <a:spcAft>
                          <a:spcPts val="800"/>
                        </a:spcAft>
                      </a:pPr>
                      <a:r>
                        <a:rPr lang="en-US" sz="1300" kern="0" dirty="0">
                          <a:effectLst/>
                        </a:rPr>
                        <a:t>Start Date &amp; End Date</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11-10-2023 to 25-10-2023</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9515176"/>
                  </a:ext>
                </a:extLst>
              </a:tr>
              <a:tr h="473141">
                <a:tc>
                  <a:txBody>
                    <a:bodyPr/>
                    <a:lstStyle/>
                    <a:p>
                      <a:pPr algn="l">
                        <a:lnSpc>
                          <a:spcPct val="107000"/>
                        </a:lnSpc>
                        <a:spcAft>
                          <a:spcPts val="800"/>
                        </a:spcAft>
                      </a:pPr>
                      <a:r>
                        <a:rPr lang="en-US" sz="1300" kern="0" dirty="0">
                          <a:effectLst/>
                        </a:rPr>
                        <a:t>Total Spent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15</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61759726"/>
                  </a:ext>
                </a:extLst>
              </a:tr>
            </a:tbl>
          </a:graphicData>
        </a:graphic>
      </p:graphicFrame>
      <p:sp>
        <p:nvSpPr>
          <p:cNvPr id="4" name="TextBox 3">
            <a:extLst>
              <a:ext uri="{FF2B5EF4-FFF2-40B4-BE49-F238E27FC236}">
                <a16:creationId xmlns:a16="http://schemas.microsoft.com/office/drawing/2014/main" id="{0072624A-32B8-E1CB-1747-6A2D35E45C28}"/>
              </a:ext>
            </a:extLst>
          </p:cNvPr>
          <p:cNvSpPr txBox="1"/>
          <p:nvPr/>
        </p:nvSpPr>
        <p:spPr>
          <a:xfrm>
            <a:off x="1905925" y="2693525"/>
            <a:ext cx="4228699" cy="2339487"/>
          </a:xfrm>
          <a:prstGeom prst="rect">
            <a:avLst/>
          </a:prstGeom>
          <a:noFill/>
        </p:spPr>
        <p:txBody>
          <a:bodyPr wrap="square">
            <a:spAutoFit/>
          </a:bodyPr>
          <a:lstStyle/>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Set up project infrastructure, including database and development environment.</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Implement user authentication functionality for administrators and user.</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Conduct initial testing and validation of user authentication</a:t>
            </a: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83CF354-3834-234A-FAFE-7D66A38B836F}"/>
              </a:ext>
            </a:extLst>
          </p:cNvPr>
          <p:cNvSpPr txBox="1"/>
          <p:nvPr/>
        </p:nvSpPr>
        <p:spPr>
          <a:xfrm>
            <a:off x="2651192" y="2277940"/>
            <a:ext cx="2583015" cy="344069"/>
          </a:xfrm>
          <a:prstGeom prst="rect">
            <a:avLst/>
          </a:prstGeom>
          <a:noFill/>
        </p:spPr>
        <p:txBody>
          <a:bodyPr wrap="square" rtlCol="0">
            <a:spAutoFit/>
          </a:bodyPr>
          <a:lstStyle/>
          <a:p>
            <a:pPr algn="ctr">
              <a:lnSpc>
                <a:spcPct val="107000"/>
              </a:lnSpc>
              <a:spcAft>
                <a:spcPts val="800"/>
              </a:spcAft>
            </a:pPr>
            <a:r>
              <a:rPr lang="en-US" sz="1600" b="1"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Tasks</a:t>
            </a:r>
            <a:endParaRPr lang="en-IN" sz="1600" b="1"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742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EB5DC2-A781-6AA0-DDF2-CCC793764069}"/>
              </a:ext>
            </a:extLst>
          </p:cNvPr>
          <p:cNvGraphicFramePr>
            <a:graphicFrameLocks noGrp="1"/>
          </p:cNvGraphicFramePr>
          <p:nvPr>
            <p:extLst>
              <p:ext uri="{D42A27DB-BD31-4B8C-83A1-F6EECF244321}">
                <p14:modId xmlns:p14="http://schemas.microsoft.com/office/powerpoint/2010/main" val="3217750574"/>
              </p:ext>
            </p:extLst>
          </p:nvPr>
        </p:nvGraphicFramePr>
        <p:xfrm>
          <a:off x="1403715" y="432699"/>
          <a:ext cx="6336885" cy="1664538"/>
        </p:xfrm>
        <a:graphic>
          <a:graphicData uri="http://schemas.openxmlformats.org/drawingml/2006/table">
            <a:tbl>
              <a:tblPr firstRow="1" firstCol="1" bandRow="1">
                <a:tableStyleId>{8799B23B-EC83-4686-B30A-512413B5E67A}</a:tableStyleId>
              </a:tblPr>
              <a:tblGrid>
                <a:gridCol w="2436782">
                  <a:extLst>
                    <a:ext uri="{9D8B030D-6E8A-4147-A177-3AD203B41FA5}">
                      <a16:colId xmlns:a16="http://schemas.microsoft.com/office/drawing/2014/main" val="3018025127"/>
                    </a:ext>
                  </a:extLst>
                </a:gridCol>
                <a:gridCol w="3900103">
                  <a:extLst>
                    <a:ext uri="{9D8B030D-6E8A-4147-A177-3AD203B41FA5}">
                      <a16:colId xmlns:a16="http://schemas.microsoft.com/office/drawing/2014/main" val="4126920571"/>
                    </a:ext>
                  </a:extLst>
                </a:gridCol>
              </a:tblGrid>
              <a:tr h="365593">
                <a:tc>
                  <a:txBody>
                    <a:bodyPr/>
                    <a:lstStyle/>
                    <a:p>
                      <a:pPr algn="l">
                        <a:lnSpc>
                          <a:spcPct val="107000"/>
                        </a:lnSpc>
                        <a:spcAft>
                          <a:spcPts val="800"/>
                        </a:spcAft>
                      </a:pPr>
                      <a:r>
                        <a:rPr lang="en-US" sz="1300" kern="0" dirty="0">
                          <a:effectLst/>
                        </a:rPr>
                        <a:t>Road Map</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03</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11432117"/>
                  </a:ext>
                </a:extLst>
              </a:tr>
              <a:tr h="423057">
                <a:tc>
                  <a:txBody>
                    <a:bodyPr/>
                    <a:lstStyle/>
                    <a:p>
                      <a:pPr algn="l">
                        <a:lnSpc>
                          <a:spcPct val="107000"/>
                        </a:lnSpc>
                        <a:spcAft>
                          <a:spcPts val="800"/>
                        </a:spcAft>
                      </a:pPr>
                      <a:r>
                        <a:rPr lang="en-US" sz="1300" kern="0" dirty="0">
                          <a:effectLst/>
                        </a:rPr>
                        <a:t>Sprint #3</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IN" sz="1200" b="1" u="none" strike="noStrike" cap="none" dirty="0">
                          <a:solidFill>
                            <a:schemeClr val="tx1"/>
                          </a:solidFill>
                          <a:effectLst/>
                          <a:sym typeface="Arial"/>
                        </a:rPr>
                        <a:t>Administrator Functionality</a:t>
                      </a:r>
                      <a:endParaRPr lang="en-IN" sz="1200" b="1"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311922"/>
                  </a:ext>
                </a:extLst>
              </a:tr>
              <a:tr h="365593">
                <a:tc>
                  <a:txBody>
                    <a:bodyPr/>
                    <a:lstStyle/>
                    <a:p>
                      <a:pPr algn="l">
                        <a:lnSpc>
                          <a:spcPct val="107000"/>
                        </a:lnSpc>
                        <a:spcAft>
                          <a:spcPts val="800"/>
                        </a:spcAft>
                      </a:pPr>
                      <a:r>
                        <a:rPr lang="en-US" sz="1300" kern="0" dirty="0">
                          <a:effectLst/>
                        </a:rPr>
                        <a:t>Start Date &amp; End Date</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26-10-2023 to 26-01-2024</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9515176"/>
                  </a:ext>
                </a:extLst>
              </a:tr>
              <a:tr h="510295">
                <a:tc>
                  <a:txBody>
                    <a:bodyPr/>
                    <a:lstStyle/>
                    <a:p>
                      <a:pPr algn="l">
                        <a:lnSpc>
                          <a:spcPct val="107000"/>
                        </a:lnSpc>
                        <a:spcAft>
                          <a:spcPts val="800"/>
                        </a:spcAft>
                      </a:pPr>
                      <a:r>
                        <a:rPr lang="en-US" sz="1300" kern="0" dirty="0">
                          <a:effectLst/>
                        </a:rPr>
                        <a:t>Total Spent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latin typeface="Calibri" panose="020F0502020204030204" pitchFamily="34" charset="0"/>
                          <a:ea typeface="Calibri" panose="020F0502020204030204" pitchFamily="34" charset="0"/>
                          <a:cs typeface="Calibri" panose="020F0502020204030204" pitchFamily="34" charset="0"/>
                        </a:rPr>
                        <a:t>3 Months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61759726"/>
                  </a:ext>
                </a:extLst>
              </a:tr>
            </a:tbl>
          </a:graphicData>
        </a:graphic>
      </p:graphicFrame>
      <p:sp>
        <p:nvSpPr>
          <p:cNvPr id="4" name="TextBox 3">
            <a:extLst>
              <a:ext uri="{FF2B5EF4-FFF2-40B4-BE49-F238E27FC236}">
                <a16:creationId xmlns:a16="http://schemas.microsoft.com/office/drawing/2014/main" id="{6346E5E2-98E0-E61F-E8F2-34D68B9F4D54}"/>
              </a:ext>
            </a:extLst>
          </p:cNvPr>
          <p:cNvSpPr txBox="1"/>
          <p:nvPr/>
        </p:nvSpPr>
        <p:spPr>
          <a:xfrm>
            <a:off x="1536758" y="2691475"/>
            <a:ext cx="6535680" cy="2877775"/>
          </a:xfrm>
          <a:prstGeom prst="rect">
            <a:avLst/>
          </a:prstGeom>
          <a:noFill/>
        </p:spPr>
        <p:txBody>
          <a:bodyPr wrap="square">
            <a:spAutoFit/>
          </a:bodyPr>
          <a:lstStyle/>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Develop an administrative dashboard for managing user accounts and blog user activity.</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Implement features for adding and deleting profiles.</a:t>
            </a:r>
          </a:p>
          <a:p>
            <a:pPr marL="171450" indent="-171450" algn="just">
              <a:lnSpc>
                <a:spcPct val="107000"/>
              </a:lnSpc>
              <a:spcAft>
                <a:spcPts val="800"/>
              </a:spcAft>
              <a:buFont typeface="Wingdings" panose="05000000000000000000" pitchFamily="2" charset="2"/>
              <a:buChar char="§"/>
            </a:pPr>
            <a:r>
              <a:rPr lang="en-IN"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Implement  user management functionality.</a:t>
            </a:r>
          </a:p>
          <a:p>
            <a:pPr marL="171450" indent="-171450" algn="just">
              <a:lnSpc>
                <a:spcPct val="107000"/>
              </a:lnSpc>
              <a:spcAft>
                <a:spcPts val="800"/>
              </a:spcAft>
              <a:buFont typeface="Wingdings" panose="05000000000000000000" pitchFamily="2" charset="2"/>
              <a:buChar char="§"/>
            </a:pP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Conduct testing and validation of administrator functionality</a:t>
            </a: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171450" indent="-171450" algn="just">
              <a:lnSpc>
                <a:spcPct val="107000"/>
              </a:lnSpc>
              <a:spcAft>
                <a:spcPts val="800"/>
              </a:spcAft>
              <a:buFont typeface="Wingdings" panose="05000000000000000000" pitchFamily="2" charset="2"/>
              <a:buChar char="§"/>
            </a:pPr>
            <a:endParaRPr lang="en-IN"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4E0D570-829B-61D0-F183-27DED75D8772}"/>
              </a:ext>
            </a:extLst>
          </p:cNvPr>
          <p:cNvSpPr txBox="1"/>
          <p:nvPr/>
        </p:nvSpPr>
        <p:spPr>
          <a:xfrm>
            <a:off x="2979410" y="2378825"/>
            <a:ext cx="2618655" cy="312650"/>
          </a:xfrm>
          <a:prstGeom prst="rect">
            <a:avLst/>
          </a:prstGeom>
          <a:noFill/>
        </p:spPr>
        <p:txBody>
          <a:bodyPr wrap="square" rtlCol="0">
            <a:spAutoFit/>
          </a:bodyPr>
          <a:lstStyle/>
          <a:p>
            <a:pPr algn="ctr">
              <a:lnSpc>
                <a:spcPct val="107000"/>
              </a:lnSpc>
              <a:spcAft>
                <a:spcPts val="800"/>
              </a:spcAft>
            </a:pPr>
            <a:r>
              <a:rPr lang="en-US" b="1"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Tasks</a:t>
            </a:r>
            <a:endParaRPr lang="en-IN" b="1"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388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39FB68F-8C5A-6685-2286-7535300D9974}"/>
              </a:ext>
            </a:extLst>
          </p:cNvPr>
          <p:cNvGraphicFramePr>
            <a:graphicFrameLocks noGrp="1"/>
          </p:cNvGraphicFramePr>
          <p:nvPr>
            <p:extLst>
              <p:ext uri="{D42A27DB-BD31-4B8C-83A1-F6EECF244321}">
                <p14:modId xmlns:p14="http://schemas.microsoft.com/office/powerpoint/2010/main" val="1572262724"/>
              </p:ext>
            </p:extLst>
          </p:nvPr>
        </p:nvGraphicFramePr>
        <p:xfrm>
          <a:off x="1654915" y="601428"/>
          <a:ext cx="5645635" cy="1488136"/>
        </p:xfrm>
        <a:graphic>
          <a:graphicData uri="http://schemas.openxmlformats.org/drawingml/2006/table">
            <a:tbl>
              <a:tblPr firstRow="1" firstCol="1" bandRow="1">
                <a:tableStyleId>{8799B23B-EC83-4686-B30A-512413B5E67A}</a:tableStyleId>
              </a:tblPr>
              <a:tblGrid>
                <a:gridCol w="2170969">
                  <a:extLst>
                    <a:ext uri="{9D8B030D-6E8A-4147-A177-3AD203B41FA5}">
                      <a16:colId xmlns:a16="http://schemas.microsoft.com/office/drawing/2014/main" val="3018025127"/>
                    </a:ext>
                  </a:extLst>
                </a:gridCol>
                <a:gridCol w="3474666">
                  <a:extLst>
                    <a:ext uri="{9D8B030D-6E8A-4147-A177-3AD203B41FA5}">
                      <a16:colId xmlns:a16="http://schemas.microsoft.com/office/drawing/2014/main" val="4126920571"/>
                    </a:ext>
                  </a:extLst>
                </a:gridCol>
              </a:tblGrid>
              <a:tr h="326849">
                <a:tc>
                  <a:txBody>
                    <a:bodyPr/>
                    <a:lstStyle/>
                    <a:p>
                      <a:pPr algn="l">
                        <a:lnSpc>
                          <a:spcPct val="107000"/>
                        </a:lnSpc>
                        <a:spcAft>
                          <a:spcPts val="800"/>
                        </a:spcAft>
                      </a:pPr>
                      <a:r>
                        <a:rPr lang="en-US" sz="1300" kern="0" dirty="0">
                          <a:effectLst/>
                        </a:rPr>
                        <a:t>Road Map</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04</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11432117"/>
                  </a:ext>
                </a:extLst>
              </a:tr>
              <a:tr h="378223">
                <a:tc>
                  <a:txBody>
                    <a:bodyPr/>
                    <a:lstStyle/>
                    <a:p>
                      <a:pPr algn="l">
                        <a:lnSpc>
                          <a:spcPct val="107000"/>
                        </a:lnSpc>
                        <a:spcAft>
                          <a:spcPts val="800"/>
                        </a:spcAft>
                      </a:pPr>
                      <a:r>
                        <a:rPr lang="en-US" sz="1300" kern="0" dirty="0">
                          <a:effectLst/>
                        </a:rPr>
                        <a:t>Sprint #4</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IN" sz="1200" b="1" u="none" strike="noStrike" cap="none" dirty="0">
                          <a:solidFill>
                            <a:schemeClr val="tx1"/>
                          </a:solidFill>
                          <a:effectLst/>
                          <a:sym typeface="Arial"/>
                        </a:rPr>
                        <a:t>Blog Functionality</a:t>
                      </a:r>
                      <a:endParaRPr lang="en-IN" sz="1200" b="1"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311922"/>
                  </a:ext>
                </a:extLst>
              </a:tr>
              <a:tr h="326849">
                <a:tc>
                  <a:txBody>
                    <a:bodyPr/>
                    <a:lstStyle/>
                    <a:p>
                      <a:pPr algn="l">
                        <a:lnSpc>
                          <a:spcPct val="107000"/>
                        </a:lnSpc>
                        <a:spcAft>
                          <a:spcPts val="800"/>
                        </a:spcAft>
                      </a:pPr>
                      <a:r>
                        <a:rPr lang="en-US" sz="1300" kern="0" dirty="0">
                          <a:effectLst/>
                        </a:rPr>
                        <a:t>Start Date &amp; End Date</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24-01-2024 to 24-02-2024</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9515176"/>
                  </a:ext>
                </a:extLst>
              </a:tr>
              <a:tr h="456215">
                <a:tc>
                  <a:txBody>
                    <a:bodyPr/>
                    <a:lstStyle/>
                    <a:p>
                      <a:pPr algn="l">
                        <a:lnSpc>
                          <a:spcPct val="107000"/>
                        </a:lnSpc>
                        <a:spcAft>
                          <a:spcPts val="800"/>
                        </a:spcAft>
                      </a:pPr>
                      <a:r>
                        <a:rPr lang="en-US" sz="1300" kern="0" dirty="0">
                          <a:effectLst/>
                        </a:rPr>
                        <a:t>Total Spent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latin typeface="Calibri" panose="020F0502020204030204" pitchFamily="34" charset="0"/>
                          <a:ea typeface="Calibri" panose="020F0502020204030204" pitchFamily="34" charset="0"/>
                          <a:cs typeface="Calibri" panose="020F0502020204030204" pitchFamily="34" charset="0"/>
                        </a:rPr>
                        <a:t>30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61759726"/>
                  </a:ext>
                </a:extLst>
              </a:tr>
            </a:tbl>
          </a:graphicData>
        </a:graphic>
      </p:graphicFrame>
      <p:sp>
        <p:nvSpPr>
          <p:cNvPr id="4" name="TextBox 3">
            <a:extLst>
              <a:ext uri="{FF2B5EF4-FFF2-40B4-BE49-F238E27FC236}">
                <a16:creationId xmlns:a16="http://schemas.microsoft.com/office/drawing/2014/main" id="{9ACD57D7-A0A3-7997-6B48-D3D3DF3DD728}"/>
              </a:ext>
            </a:extLst>
          </p:cNvPr>
          <p:cNvSpPr txBox="1"/>
          <p:nvPr/>
        </p:nvSpPr>
        <p:spPr>
          <a:xfrm>
            <a:off x="3064931" y="2275302"/>
            <a:ext cx="2642663" cy="312650"/>
          </a:xfrm>
          <a:prstGeom prst="rect">
            <a:avLst/>
          </a:prstGeom>
          <a:noFill/>
        </p:spPr>
        <p:txBody>
          <a:bodyPr wrap="square" rtlCol="0">
            <a:spAutoFit/>
          </a:bodyPr>
          <a:lstStyle/>
          <a:p>
            <a:pPr algn="ctr">
              <a:lnSpc>
                <a:spcPct val="107000"/>
              </a:lnSpc>
              <a:spcAft>
                <a:spcPts val="800"/>
              </a:spcAft>
            </a:pPr>
            <a:r>
              <a:rPr lang="en-US" b="1"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Tasks</a:t>
            </a:r>
            <a:endParaRPr lang="en-IN" b="1"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86A603B-800F-C477-7A6A-FFC2D15F6784}"/>
              </a:ext>
            </a:extLst>
          </p:cNvPr>
          <p:cNvSpPr txBox="1"/>
          <p:nvPr/>
        </p:nvSpPr>
        <p:spPr>
          <a:xfrm>
            <a:off x="2302845" y="2773690"/>
            <a:ext cx="5205237" cy="1645066"/>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
            </a:pPr>
            <a:r>
              <a:rPr lang="en-US" sz="1400"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Develop a user side dashboard for </a:t>
            </a:r>
            <a:r>
              <a:rPr lang="en-US"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rPr>
              <a:t>user </a:t>
            </a:r>
            <a:r>
              <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profile</a:t>
            </a: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rPr>
              <a:t>. </a:t>
            </a:r>
          </a:p>
          <a:p>
            <a:pPr marL="285750" indent="-285750" algn="just">
              <a:lnSpc>
                <a:spcPct val="107000"/>
              </a:lnSpc>
              <a:spcAft>
                <a:spcPts val="800"/>
              </a:spcAft>
              <a:buFont typeface="Wingdings" panose="05000000000000000000" pitchFamily="2" charset="2"/>
              <a:buChar char="§"/>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rPr>
              <a:t>Create user side blog editor.</a:t>
            </a:r>
          </a:p>
          <a:p>
            <a:pPr marL="285750" indent="-285750" algn="just">
              <a:lnSpc>
                <a:spcPct val="107000"/>
              </a:lnSpc>
              <a:spcAft>
                <a:spcPts val="800"/>
              </a:spcAft>
              <a:buFont typeface="Wingdings" panose="05000000000000000000" pitchFamily="2" charset="2"/>
              <a:buChar char="§"/>
            </a:pPr>
            <a:r>
              <a:rPr lang="en-US" sz="1400"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Conduct testing and validation for report creation </a:t>
            </a:r>
            <a:endParaRPr lang="en-IN" sz="14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a:p>
            <a:pPr marL="285750" indent="-285750" algn="just">
              <a:lnSpc>
                <a:spcPct val="107000"/>
              </a:lnSpc>
              <a:spcAft>
                <a:spcPts val="800"/>
              </a:spcAft>
              <a:buFont typeface="Wingdings" panose="05000000000000000000" pitchFamily="2" charset="2"/>
              <a:buChar char="§"/>
            </a:pPr>
            <a:endPar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endParaRPr>
          </a:p>
          <a:p>
            <a:pPr marL="285750" indent="-285750" algn="just">
              <a:lnSpc>
                <a:spcPct val="107000"/>
              </a:lnSpc>
              <a:spcAft>
                <a:spcPts val="800"/>
              </a:spcAft>
              <a:buFont typeface="Wingdings" panose="05000000000000000000" pitchFamily="2" charset="2"/>
              <a:buChar char="§"/>
            </a:pPr>
            <a:endParaRPr lang="en-IN" sz="14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991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3AEEEF-7C80-91BB-1F1A-90C0450AE9B8}"/>
              </a:ext>
            </a:extLst>
          </p:cNvPr>
          <p:cNvGraphicFramePr>
            <a:graphicFrameLocks noGrp="1"/>
          </p:cNvGraphicFramePr>
          <p:nvPr>
            <p:extLst>
              <p:ext uri="{D42A27DB-BD31-4B8C-83A1-F6EECF244321}">
                <p14:modId xmlns:p14="http://schemas.microsoft.com/office/powerpoint/2010/main" val="2849561392"/>
              </p:ext>
            </p:extLst>
          </p:nvPr>
        </p:nvGraphicFramePr>
        <p:xfrm>
          <a:off x="902125" y="280925"/>
          <a:ext cx="7339750" cy="1698822"/>
        </p:xfrm>
        <a:graphic>
          <a:graphicData uri="http://schemas.openxmlformats.org/drawingml/2006/table">
            <a:tbl>
              <a:tblPr firstRow="1" firstCol="1" bandRow="1">
                <a:tableStyleId>{8799B23B-EC83-4686-B30A-512413B5E67A}</a:tableStyleId>
              </a:tblPr>
              <a:tblGrid>
                <a:gridCol w="2822424">
                  <a:extLst>
                    <a:ext uri="{9D8B030D-6E8A-4147-A177-3AD203B41FA5}">
                      <a16:colId xmlns:a16="http://schemas.microsoft.com/office/drawing/2014/main" val="3018025127"/>
                    </a:ext>
                  </a:extLst>
                </a:gridCol>
                <a:gridCol w="4517326">
                  <a:extLst>
                    <a:ext uri="{9D8B030D-6E8A-4147-A177-3AD203B41FA5}">
                      <a16:colId xmlns:a16="http://schemas.microsoft.com/office/drawing/2014/main" val="4126920571"/>
                    </a:ext>
                  </a:extLst>
                </a:gridCol>
              </a:tblGrid>
              <a:tr h="373123">
                <a:tc>
                  <a:txBody>
                    <a:bodyPr/>
                    <a:lstStyle/>
                    <a:p>
                      <a:pPr algn="l">
                        <a:lnSpc>
                          <a:spcPct val="107000"/>
                        </a:lnSpc>
                        <a:spcAft>
                          <a:spcPts val="800"/>
                        </a:spcAft>
                      </a:pPr>
                      <a:r>
                        <a:rPr lang="en-US" sz="1300" kern="0" dirty="0">
                          <a:effectLst/>
                        </a:rPr>
                        <a:t>Road Map</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05</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11432117"/>
                  </a:ext>
                </a:extLst>
              </a:tr>
              <a:tr h="431771">
                <a:tc>
                  <a:txBody>
                    <a:bodyPr/>
                    <a:lstStyle/>
                    <a:p>
                      <a:pPr algn="l">
                        <a:lnSpc>
                          <a:spcPct val="107000"/>
                        </a:lnSpc>
                        <a:spcAft>
                          <a:spcPts val="800"/>
                        </a:spcAft>
                      </a:pPr>
                      <a:r>
                        <a:rPr lang="en-US" sz="1300" kern="0" dirty="0">
                          <a:effectLst/>
                        </a:rPr>
                        <a:t>Sprint #5</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IN" sz="1200" b="1" u="none" strike="noStrike" cap="none" dirty="0">
                          <a:solidFill>
                            <a:schemeClr val="tx1"/>
                          </a:solidFill>
                          <a:effectLst/>
                          <a:sym typeface="Arial"/>
                        </a:rPr>
                        <a:t>Report Functionality</a:t>
                      </a:r>
                      <a:endParaRPr lang="en-IN" sz="1200" b="1"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311922"/>
                  </a:ext>
                </a:extLst>
              </a:tr>
              <a:tr h="373123">
                <a:tc>
                  <a:txBody>
                    <a:bodyPr/>
                    <a:lstStyle/>
                    <a:p>
                      <a:pPr algn="l">
                        <a:lnSpc>
                          <a:spcPct val="107000"/>
                        </a:lnSpc>
                        <a:spcAft>
                          <a:spcPts val="800"/>
                        </a:spcAft>
                      </a:pPr>
                      <a:r>
                        <a:rPr lang="en-US" sz="1300" kern="0" dirty="0">
                          <a:effectLst/>
                        </a:rPr>
                        <a:t>Start Date &amp; End Date</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rPr>
                        <a:t>25-02-2024 to 26-03-2024</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09515176"/>
                  </a:ext>
                </a:extLst>
              </a:tr>
              <a:tr h="520805">
                <a:tc>
                  <a:txBody>
                    <a:bodyPr/>
                    <a:lstStyle/>
                    <a:p>
                      <a:pPr algn="l">
                        <a:lnSpc>
                          <a:spcPct val="107000"/>
                        </a:lnSpc>
                        <a:spcAft>
                          <a:spcPts val="800"/>
                        </a:spcAft>
                      </a:pPr>
                      <a:r>
                        <a:rPr lang="en-US" sz="1300" kern="0" dirty="0">
                          <a:effectLst/>
                        </a:rPr>
                        <a:t>Total Spent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l">
                        <a:lnSpc>
                          <a:spcPct val="107000"/>
                        </a:lnSpc>
                        <a:spcAft>
                          <a:spcPts val="800"/>
                        </a:spcAft>
                      </a:pPr>
                      <a:r>
                        <a:rPr lang="en-US" sz="1300" kern="0" dirty="0">
                          <a:effectLst/>
                          <a:latin typeface="Calibri" panose="020F0502020204030204" pitchFamily="34" charset="0"/>
                          <a:ea typeface="Calibri" panose="020F0502020204030204" pitchFamily="34" charset="0"/>
                          <a:cs typeface="Calibri" panose="020F0502020204030204" pitchFamily="34" charset="0"/>
                        </a:rPr>
                        <a:t>30 days</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61759726"/>
                  </a:ext>
                </a:extLst>
              </a:tr>
            </a:tbl>
          </a:graphicData>
        </a:graphic>
      </p:graphicFrame>
      <p:sp>
        <p:nvSpPr>
          <p:cNvPr id="4" name="TextBox 3">
            <a:extLst>
              <a:ext uri="{FF2B5EF4-FFF2-40B4-BE49-F238E27FC236}">
                <a16:creationId xmlns:a16="http://schemas.microsoft.com/office/drawing/2014/main" id="{F8800ED9-9795-B1B6-4828-E5E53EA930D6}"/>
              </a:ext>
            </a:extLst>
          </p:cNvPr>
          <p:cNvSpPr txBox="1"/>
          <p:nvPr/>
        </p:nvSpPr>
        <p:spPr>
          <a:xfrm>
            <a:off x="1910693" y="2383974"/>
            <a:ext cx="4791199" cy="375552"/>
          </a:xfrm>
          <a:prstGeom prst="rect">
            <a:avLst/>
          </a:prstGeom>
          <a:noFill/>
        </p:spPr>
        <p:txBody>
          <a:bodyPr wrap="square" rtlCol="0">
            <a:spAutoFit/>
          </a:bodyPr>
          <a:lstStyle/>
          <a:p>
            <a:pPr algn="ctr">
              <a:lnSpc>
                <a:spcPct val="107000"/>
              </a:lnSpc>
              <a:spcAft>
                <a:spcPts val="800"/>
              </a:spcAft>
            </a:pPr>
            <a:r>
              <a:rPr lang="en-US" b="1"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Tasks</a:t>
            </a:r>
            <a:endParaRPr lang="en-IN" b="1"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3FD77402-7293-0C86-F6AD-33A8517AD4F9}"/>
              </a:ext>
            </a:extLst>
          </p:cNvPr>
          <p:cNvSpPr txBox="1"/>
          <p:nvPr/>
        </p:nvSpPr>
        <p:spPr>
          <a:xfrm>
            <a:off x="1738745" y="2851103"/>
            <a:ext cx="5135093" cy="312650"/>
          </a:xfrm>
          <a:prstGeom prst="rect">
            <a:avLst/>
          </a:prstGeom>
          <a:noFill/>
        </p:spPr>
        <p:txBody>
          <a:bodyPr wrap="square">
            <a:spAutoFit/>
          </a:bodyPr>
          <a:lstStyle/>
          <a:p>
            <a:pPr marL="285750" indent="-285750" algn="ctr">
              <a:lnSpc>
                <a:spcPct val="107000"/>
              </a:lnSpc>
              <a:spcAft>
                <a:spcPts val="800"/>
              </a:spcAft>
              <a:buFont typeface="Wingdings" panose="05000000000000000000" pitchFamily="2" charset="2"/>
              <a:buChar char="§"/>
            </a:pPr>
            <a:r>
              <a:rPr lang="en-US" sz="1400"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Conduct testing and validation</a:t>
            </a:r>
            <a:endParaRPr lang="en-IN" sz="14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6294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27FFEA-F46F-25A1-9B67-0D3DFD1E7C78}"/>
              </a:ext>
            </a:extLst>
          </p:cNvPr>
          <p:cNvSpPr txBox="1"/>
          <p:nvPr/>
        </p:nvSpPr>
        <p:spPr>
          <a:xfrm>
            <a:off x="2196703" y="2042815"/>
            <a:ext cx="4850606" cy="646331"/>
          </a:xfrm>
          <a:prstGeom prst="rect">
            <a:avLst/>
          </a:prstGeom>
          <a:noFill/>
        </p:spPr>
        <p:txBody>
          <a:bodyPr wrap="square">
            <a:sp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rPr>
              <a:t>Agile Project Plan</a:t>
            </a:r>
          </a:p>
        </p:txBody>
      </p:sp>
    </p:spTree>
    <p:extLst>
      <p:ext uri="{BB962C8B-B14F-4D97-AF65-F5344CB8AC3E}">
        <p14:creationId xmlns:p14="http://schemas.microsoft.com/office/powerpoint/2010/main" val="2039231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814CFD2-6CC0-6C66-3840-644741266BB9}"/>
              </a:ext>
            </a:extLst>
          </p:cNvPr>
          <p:cNvGraphicFramePr>
            <a:graphicFrameLocks noGrp="1"/>
          </p:cNvGraphicFramePr>
          <p:nvPr>
            <p:extLst>
              <p:ext uri="{D42A27DB-BD31-4B8C-83A1-F6EECF244321}">
                <p14:modId xmlns:p14="http://schemas.microsoft.com/office/powerpoint/2010/main" val="2696972206"/>
              </p:ext>
            </p:extLst>
          </p:nvPr>
        </p:nvGraphicFramePr>
        <p:xfrm>
          <a:off x="271002" y="506479"/>
          <a:ext cx="8601996" cy="4272688"/>
        </p:xfrm>
        <a:graphic>
          <a:graphicData uri="http://schemas.openxmlformats.org/drawingml/2006/table">
            <a:tbl>
              <a:tblPr firstRow="1" firstCol="1" bandRow="1">
                <a:tableStyleId>{8799B23B-EC83-4686-B30A-512413B5E67A}</a:tableStyleId>
              </a:tblPr>
              <a:tblGrid>
                <a:gridCol w="3700305">
                  <a:extLst>
                    <a:ext uri="{9D8B030D-6E8A-4147-A177-3AD203B41FA5}">
                      <a16:colId xmlns:a16="http://schemas.microsoft.com/office/drawing/2014/main" val="1295928592"/>
                    </a:ext>
                  </a:extLst>
                </a:gridCol>
                <a:gridCol w="1083187">
                  <a:extLst>
                    <a:ext uri="{9D8B030D-6E8A-4147-A177-3AD203B41FA5}">
                      <a16:colId xmlns:a16="http://schemas.microsoft.com/office/drawing/2014/main" val="1988074258"/>
                    </a:ext>
                  </a:extLst>
                </a:gridCol>
                <a:gridCol w="1294888">
                  <a:extLst>
                    <a:ext uri="{9D8B030D-6E8A-4147-A177-3AD203B41FA5}">
                      <a16:colId xmlns:a16="http://schemas.microsoft.com/office/drawing/2014/main" val="1508922621"/>
                    </a:ext>
                  </a:extLst>
                </a:gridCol>
                <a:gridCol w="1341635">
                  <a:extLst>
                    <a:ext uri="{9D8B030D-6E8A-4147-A177-3AD203B41FA5}">
                      <a16:colId xmlns:a16="http://schemas.microsoft.com/office/drawing/2014/main" val="2757899085"/>
                    </a:ext>
                  </a:extLst>
                </a:gridCol>
                <a:gridCol w="1181981">
                  <a:extLst>
                    <a:ext uri="{9D8B030D-6E8A-4147-A177-3AD203B41FA5}">
                      <a16:colId xmlns:a16="http://schemas.microsoft.com/office/drawing/2014/main" val="3865658914"/>
                    </a:ext>
                  </a:extLst>
                </a:gridCol>
              </a:tblGrid>
              <a:tr h="392372">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Duration</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Finish</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Status</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189831852"/>
                  </a:ext>
                </a:extLst>
              </a:tr>
              <a:tr h="704898">
                <a:tc>
                  <a:txBody>
                    <a:bodyPr/>
                    <a:lstStyle/>
                    <a:p>
                      <a:pPr algn="ctr">
                        <a:lnSpc>
                          <a:spcPct val="107000"/>
                        </a:lnSpc>
                        <a:spcAft>
                          <a:spcPts val="800"/>
                        </a:spcAft>
                      </a:pPr>
                      <a:r>
                        <a:rPr lang="en-US" sz="1050" b="1" kern="0" dirty="0">
                          <a:effectLst/>
                        </a:rPr>
                        <a:t>Sprint #1: </a:t>
                      </a:r>
                      <a:endParaRPr lang="en-IN" sz="1050" b="1" kern="100" dirty="0">
                        <a:effectLst/>
                      </a:endParaRPr>
                    </a:p>
                    <a:p>
                      <a:pPr algn="ctr">
                        <a:lnSpc>
                          <a:spcPct val="107000"/>
                        </a:lnSpc>
                        <a:spcAft>
                          <a:spcPts val="800"/>
                        </a:spcAft>
                      </a:pPr>
                      <a:r>
                        <a:rPr lang="en-US" sz="1050" b="1" u="none" strike="noStrike" cap="none" dirty="0">
                          <a:solidFill>
                            <a:schemeClr val="tx1"/>
                          </a:solidFill>
                          <a:effectLst/>
                          <a:sym typeface="Arial"/>
                        </a:rPr>
                        <a:t>Requirement Analysis and Planning Phase</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27-09-2023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a:effectLst/>
                        </a:rPr>
                        <a:t>Complete</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894126">
                <a:tc>
                  <a:txBody>
                    <a:bodyPr/>
                    <a:lstStyle/>
                    <a:p>
                      <a:pPr algn="ctr">
                        <a:lnSpc>
                          <a:spcPct val="107000"/>
                        </a:lnSpc>
                        <a:spcAft>
                          <a:spcPts val="800"/>
                        </a:spcAft>
                      </a:pPr>
                      <a:r>
                        <a:rPr lang="en-US" sz="1050" b="0" u="none" strike="noStrike" cap="none" dirty="0">
                          <a:solidFill>
                            <a:schemeClr val="tx1"/>
                          </a:solidFill>
                          <a:effectLst/>
                          <a:sym typeface="Arial"/>
                        </a:rPr>
                        <a:t>Conduct thorough requirement analysis, including gathering stakeholder inputs and identifying key functionalities and features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27-09-2023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30-09-2023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Define project goals, scope, and success criteria</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30-09-2023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03-10-2023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Prioritize requirements based on their importance and value to users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06-10-2023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Create user stories and acceptance criteria for each requirement</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02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08-10-2023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972544423"/>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Plan project iterations and define sprint timelines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02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08-10-2023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1978424400"/>
                  </a:ext>
                </a:extLst>
              </a:tr>
            </a:tbl>
          </a:graphicData>
        </a:graphic>
      </p:graphicFrame>
    </p:spTree>
    <p:extLst>
      <p:ext uri="{BB962C8B-B14F-4D97-AF65-F5344CB8AC3E}">
        <p14:creationId xmlns:p14="http://schemas.microsoft.com/office/powerpoint/2010/main" val="4243068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CCAF6C9-3F87-E5CD-E79C-4D09E239A3E9}"/>
              </a:ext>
            </a:extLst>
          </p:cNvPr>
          <p:cNvGraphicFramePr>
            <a:graphicFrameLocks noGrp="1"/>
          </p:cNvGraphicFramePr>
          <p:nvPr>
            <p:extLst>
              <p:ext uri="{D42A27DB-BD31-4B8C-83A1-F6EECF244321}">
                <p14:modId xmlns:p14="http://schemas.microsoft.com/office/powerpoint/2010/main" val="965944739"/>
              </p:ext>
            </p:extLst>
          </p:nvPr>
        </p:nvGraphicFramePr>
        <p:xfrm>
          <a:off x="912419" y="783927"/>
          <a:ext cx="7574356" cy="3869188"/>
        </p:xfrm>
        <a:graphic>
          <a:graphicData uri="http://schemas.openxmlformats.org/drawingml/2006/table">
            <a:tbl>
              <a:tblPr firstRow="1" firstCol="1" bandRow="1">
                <a:tableStyleId>{8799B23B-EC83-4686-B30A-512413B5E67A}</a:tableStyleId>
              </a:tblPr>
              <a:tblGrid>
                <a:gridCol w="3258247">
                  <a:extLst>
                    <a:ext uri="{9D8B030D-6E8A-4147-A177-3AD203B41FA5}">
                      <a16:colId xmlns:a16="http://schemas.microsoft.com/office/drawing/2014/main" val="1295928592"/>
                    </a:ext>
                  </a:extLst>
                </a:gridCol>
                <a:gridCol w="953785">
                  <a:extLst>
                    <a:ext uri="{9D8B030D-6E8A-4147-A177-3AD203B41FA5}">
                      <a16:colId xmlns:a16="http://schemas.microsoft.com/office/drawing/2014/main" val="1988074258"/>
                    </a:ext>
                  </a:extLst>
                </a:gridCol>
                <a:gridCol w="1140193">
                  <a:extLst>
                    <a:ext uri="{9D8B030D-6E8A-4147-A177-3AD203B41FA5}">
                      <a16:colId xmlns:a16="http://schemas.microsoft.com/office/drawing/2014/main" val="1508922621"/>
                    </a:ext>
                  </a:extLst>
                </a:gridCol>
                <a:gridCol w="1181356">
                  <a:extLst>
                    <a:ext uri="{9D8B030D-6E8A-4147-A177-3AD203B41FA5}">
                      <a16:colId xmlns:a16="http://schemas.microsoft.com/office/drawing/2014/main" val="2757899085"/>
                    </a:ext>
                  </a:extLst>
                </a:gridCol>
                <a:gridCol w="1040775">
                  <a:extLst>
                    <a:ext uri="{9D8B030D-6E8A-4147-A177-3AD203B41FA5}">
                      <a16:colId xmlns:a16="http://schemas.microsoft.com/office/drawing/2014/main" val="3865658914"/>
                    </a:ext>
                  </a:extLst>
                </a:gridCol>
              </a:tblGrid>
              <a:tr h="534343">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Duration</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Finish</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Status</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189831852"/>
                  </a:ext>
                </a:extLst>
              </a:tr>
              <a:tr h="873444">
                <a:tc>
                  <a:txBody>
                    <a:bodyPr/>
                    <a:lstStyle/>
                    <a:p>
                      <a:pPr algn="ctr">
                        <a:lnSpc>
                          <a:spcPct val="107000"/>
                        </a:lnSpc>
                        <a:spcAft>
                          <a:spcPts val="800"/>
                        </a:spcAft>
                      </a:pPr>
                      <a:r>
                        <a:rPr lang="en-US" sz="1050" b="1" kern="0" dirty="0">
                          <a:effectLst/>
                        </a:rPr>
                        <a:t>Sprint #2: </a:t>
                      </a:r>
                      <a:endParaRPr lang="en-IN" sz="1050" b="1" kern="100" dirty="0">
                        <a:effectLst/>
                      </a:endParaRPr>
                    </a:p>
                    <a:p>
                      <a:pPr algn="ctr">
                        <a:lnSpc>
                          <a:spcPct val="107000"/>
                        </a:lnSpc>
                        <a:spcAft>
                          <a:spcPts val="800"/>
                        </a:spcAft>
                      </a:pPr>
                      <a:r>
                        <a:rPr lang="en-US" sz="1050" b="1" u="none" strike="noStrike" cap="none" dirty="0">
                          <a:solidFill>
                            <a:schemeClr val="tx1"/>
                          </a:solidFill>
                          <a:effectLst/>
                          <a:sym typeface="Arial"/>
                        </a:rPr>
                        <a:t>Project Setup and User Authentication</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11-10-2023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776681">
                <a:tc>
                  <a:txBody>
                    <a:bodyPr/>
                    <a:lstStyle/>
                    <a:p>
                      <a:pPr algn="ctr">
                        <a:lnSpc>
                          <a:spcPct val="107000"/>
                        </a:lnSpc>
                        <a:spcAft>
                          <a:spcPts val="800"/>
                        </a:spcAft>
                      </a:pPr>
                      <a:r>
                        <a:rPr lang="en-US" sz="1050" b="0" u="none" strike="noStrike" cap="none" dirty="0">
                          <a:solidFill>
                            <a:schemeClr val="tx1"/>
                          </a:solidFill>
                          <a:effectLst/>
                          <a:sym typeface="Arial"/>
                        </a:rPr>
                        <a:t>Set up project infrastructure, including database and development environment</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11-10-2023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908039">
                <a:tc>
                  <a:txBody>
                    <a:bodyPr/>
                    <a:lstStyle/>
                    <a:p>
                      <a:pPr marL="171450" indent="-171450" algn="just">
                        <a:lnSpc>
                          <a:spcPct val="107000"/>
                        </a:lnSpc>
                        <a:spcAft>
                          <a:spcPts val="800"/>
                        </a:spcAft>
                        <a:buFont typeface="Wingdings" panose="05000000000000000000" pitchFamily="2" charset="2"/>
                        <a:buChar char="§"/>
                      </a:pPr>
                      <a:r>
                        <a:rPr lang="en-US" sz="105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Implement user authentication functionality for administrators and user</a:t>
                      </a:r>
                      <a:r>
                        <a:rPr lang="en-US" sz="1050"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a:t>
                      </a: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776681">
                <a:tc>
                  <a:txBody>
                    <a:bodyPr/>
                    <a:lstStyle/>
                    <a:p>
                      <a:pPr algn="ctr">
                        <a:lnSpc>
                          <a:spcPct val="107000"/>
                        </a:lnSpc>
                        <a:spcAft>
                          <a:spcPts val="800"/>
                        </a:spcAft>
                      </a:pPr>
                      <a:r>
                        <a:rPr lang="en-US" sz="1050" b="0" u="none" strike="noStrike" cap="none" dirty="0">
                          <a:solidFill>
                            <a:schemeClr val="tx1"/>
                          </a:solidFill>
                          <a:effectLst/>
                          <a:sym typeface="Arial"/>
                        </a:rPr>
                        <a:t>Conduct initial testing and validation of user authentication</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bl>
          </a:graphicData>
        </a:graphic>
      </p:graphicFrame>
    </p:spTree>
    <p:extLst>
      <p:ext uri="{BB962C8B-B14F-4D97-AF65-F5344CB8AC3E}">
        <p14:creationId xmlns:p14="http://schemas.microsoft.com/office/powerpoint/2010/main" val="1547291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128CBB2-20D0-8D9F-E6A9-F4E71ECEBFD0}"/>
              </a:ext>
            </a:extLst>
          </p:cNvPr>
          <p:cNvGraphicFramePr>
            <a:graphicFrameLocks noGrp="1"/>
          </p:cNvGraphicFramePr>
          <p:nvPr>
            <p:extLst>
              <p:ext uri="{D42A27DB-BD31-4B8C-83A1-F6EECF244321}">
                <p14:modId xmlns:p14="http://schemas.microsoft.com/office/powerpoint/2010/main" val="891048551"/>
              </p:ext>
            </p:extLst>
          </p:nvPr>
        </p:nvGraphicFramePr>
        <p:xfrm>
          <a:off x="798487" y="723262"/>
          <a:ext cx="7707205" cy="3696976"/>
        </p:xfrm>
        <a:graphic>
          <a:graphicData uri="http://schemas.openxmlformats.org/drawingml/2006/table">
            <a:tbl>
              <a:tblPr firstRow="1" firstCol="1" bandRow="1">
                <a:tableStyleId>{8799B23B-EC83-4686-B30A-512413B5E67A}</a:tableStyleId>
              </a:tblPr>
              <a:tblGrid>
                <a:gridCol w="3315394">
                  <a:extLst>
                    <a:ext uri="{9D8B030D-6E8A-4147-A177-3AD203B41FA5}">
                      <a16:colId xmlns:a16="http://schemas.microsoft.com/office/drawing/2014/main" val="1295928592"/>
                    </a:ext>
                  </a:extLst>
                </a:gridCol>
                <a:gridCol w="970514">
                  <a:extLst>
                    <a:ext uri="{9D8B030D-6E8A-4147-A177-3AD203B41FA5}">
                      <a16:colId xmlns:a16="http://schemas.microsoft.com/office/drawing/2014/main" val="1988074258"/>
                    </a:ext>
                  </a:extLst>
                </a:gridCol>
                <a:gridCol w="1160191">
                  <a:extLst>
                    <a:ext uri="{9D8B030D-6E8A-4147-A177-3AD203B41FA5}">
                      <a16:colId xmlns:a16="http://schemas.microsoft.com/office/drawing/2014/main" val="1508922621"/>
                    </a:ext>
                  </a:extLst>
                </a:gridCol>
                <a:gridCol w="1202077">
                  <a:extLst>
                    <a:ext uri="{9D8B030D-6E8A-4147-A177-3AD203B41FA5}">
                      <a16:colId xmlns:a16="http://schemas.microsoft.com/office/drawing/2014/main" val="2757899085"/>
                    </a:ext>
                  </a:extLst>
                </a:gridCol>
                <a:gridCol w="1059029">
                  <a:extLst>
                    <a:ext uri="{9D8B030D-6E8A-4147-A177-3AD203B41FA5}">
                      <a16:colId xmlns:a16="http://schemas.microsoft.com/office/drawing/2014/main" val="3865658914"/>
                    </a:ext>
                  </a:extLst>
                </a:gridCol>
              </a:tblGrid>
              <a:tr h="360208">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Duration</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Finish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Status</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189831852"/>
                  </a:ext>
                </a:extLst>
              </a:tr>
              <a:tr h="588801">
                <a:tc>
                  <a:txBody>
                    <a:bodyPr/>
                    <a:lstStyle/>
                    <a:p>
                      <a:pPr algn="ctr">
                        <a:lnSpc>
                          <a:spcPct val="107000"/>
                        </a:lnSpc>
                        <a:spcAft>
                          <a:spcPts val="800"/>
                        </a:spcAft>
                      </a:pPr>
                      <a:r>
                        <a:rPr lang="en-US" sz="1050" b="1" kern="0" dirty="0">
                          <a:effectLst/>
                        </a:rPr>
                        <a:t>Sprint #3: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Administrator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3 M</a:t>
                      </a:r>
                    </a:p>
                  </a:txBody>
                  <a:tcPr marT="0" marB="0" anchor="ctr"/>
                </a:tc>
                <a:tc>
                  <a:txBody>
                    <a:bodyPr/>
                    <a:lstStyle/>
                    <a:p>
                      <a:pPr algn="ctr">
                        <a:lnSpc>
                          <a:spcPct val="107000"/>
                        </a:lnSpc>
                        <a:spcAft>
                          <a:spcPts val="800"/>
                        </a:spcAft>
                      </a:pPr>
                      <a:r>
                        <a:rPr lang="en-US" sz="1050" kern="0" dirty="0">
                          <a:effectLst/>
                        </a:rPr>
                        <a:t>26-10-2023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26-01-2024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565129">
                <a:tc>
                  <a:txBody>
                    <a:bodyPr/>
                    <a:lstStyle/>
                    <a:p>
                      <a:pPr algn="ctr">
                        <a:lnSpc>
                          <a:spcPct val="107000"/>
                        </a:lnSpc>
                        <a:spcAft>
                          <a:spcPts val="800"/>
                        </a:spcAft>
                      </a:pPr>
                      <a:r>
                        <a:rPr lang="en-US" sz="1050" b="0" u="none" strike="noStrike" cap="none" dirty="0">
                          <a:solidFill>
                            <a:schemeClr val="tx1"/>
                          </a:solidFill>
                          <a:effectLst/>
                          <a:sym typeface="Arial"/>
                        </a:rPr>
                        <a:t>Develop an administrative dashboard for managing user accounts and user details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14-11-2023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612122">
                <a:tc>
                  <a:txBody>
                    <a:bodyPr/>
                    <a:lstStyle/>
                    <a:p>
                      <a:pPr algn="ctr">
                        <a:lnSpc>
                          <a:spcPct val="107000"/>
                        </a:lnSpc>
                        <a:spcAft>
                          <a:spcPts val="800"/>
                        </a:spcAft>
                      </a:pPr>
                      <a:r>
                        <a:rPr lang="en-US" sz="1050" b="0" u="none" strike="noStrike" cap="none" dirty="0">
                          <a:solidFill>
                            <a:schemeClr val="tx1"/>
                          </a:solidFill>
                          <a:effectLst/>
                          <a:sym typeface="Arial"/>
                        </a:rPr>
                        <a:t>Implement features for adding and deleting profiles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15-11-2023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04-12-2023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523572">
                <a:tc>
                  <a:txBody>
                    <a:bodyPr/>
                    <a:lstStyle/>
                    <a:p>
                      <a:pPr algn="ctr">
                        <a:lnSpc>
                          <a:spcPct val="107000"/>
                        </a:lnSpc>
                        <a:spcAft>
                          <a:spcPts val="800"/>
                        </a:spcAft>
                      </a:pPr>
                      <a:r>
                        <a:rPr lang="en-IN" sz="1050" b="0" u="none" strike="noStrike" cap="none" dirty="0">
                          <a:solidFill>
                            <a:schemeClr val="tx1"/>
                          </a:solidFill>
                          <a:effectLst/>
                          <a:sym typeface="Arial"/>
                        </a:rPr>
                        <a:t>Implement blog management functionality</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19-12-2023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523572">
                <a:tc>
                  <a:txBody>
                    <a:bodyPr/>
                    <a:lstStyle/>
                    <a:p>
                      <a:pPr algn="ctr">
                        <a:lnSpc>
                          <a:spcPct val="107000"/>
                        </a:lnSpc>
                        <a:spcAft>
                          <a:spcPts val="800"/>
                        </a:spcAft>
                      </a:pPr>
                      <a:r>
                        <a:rPr lang="en-US" sz="1050" b="0" u="none" strike="noStrike" cap="none" dirty="0">
                          <a:solidFill>
                            <a:schemeClr val="tx1"/>
                          </a:solidFill>
                          <a:effectLst/>
                          <a:sym typeface="Arial"/>
                        </a:rPr>
                        <a:t>Enable administrators to and to mange user blog</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15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3230359"/>
                  </a:ext>
                </a:extLst>
              </a:tr>
              <a:tr h="523572">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 of administrator functionality</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04-01-2024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3432671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D283F67-E95F-7668-4BA2-990B666DDB7F}"/>
              </a:ext>
            </a:extLst>
          </p:cNvPr>
          <p:cNvGraphicFramePr>
            <a:graphicFrameLocks noGrp="1"/>
          </p:cNvGraphicFramePr>
          <p:nvPr>
            <p:extLst>
              <p:ext uri="{D42A27DB-BD31-4B8C-83A1-F6EECF244321}">
                <p14:modId xmlns:p14="http://schemas.microsoft.com/office/powerpoint/2010/main" val="1886236515"/>
              </p:ext>
            </p:extLst>
          </p:nvPr>
        </p:nvGraphicFramePr>
        <p:xfrm>
          <a:off x="1037226" y="918547"/>
          <a:ext cx="6881295" cy="3019343"/>
        </p:xfrm>
        <a:graphic>
          <a:graphicData uri="http://schemas.openxmlformats.org/drawingml/2006/table">
            <a:tbl>
              <a:tblPr firstRow="1" firstCol="1" bandRow="1">
                <a:tableStyleId>{8799B23B-EC83-4686-B30A-512413B5E67A}</a:tableStyleId>
              </a:tblPr>
              <a:tblGrid>
                <a:gridCol w="2960114">
                  <a:extLst>
                    <a:ext uri="{9D8B030D-6E8A-4147-A177-3AD203B41FA5}">
                      <a16:colId xmlns:a16="http://schemas.microsoft.com/office/drawing/2014/main" val="1295928592"/>
                    </a:ext>
                  </a:extLst>
                </a:gridCol>
                <a:gridCol w="866513">
                  <a:extLst>
                    <a:ext uri="{9D8B030D-6E8A-4147-A177-3AD203B41FA5}">
                      <a16:colId xmlns:a16="http://schemas.microsoft.com/office/drawing/2014/main" val="1988074258"/>
                    </a:ext>
                  </a:extLst>
                </a:gridCol>
                <a:gridCol w="1035864">
                  <a:extLst>
                    <a:ext uri="{9D8B030D-6E8A-4147-A177-3AD203B41FA5}">
                      <a16:colId xmlns:a16="http://schemas.microsoft.com/office/drawing/2014/main" val="1508922621"/>
                    </a:ext>
                  </a:extLst>
                </a:gridCol>
                <a:gridCol w="1073261">
                  <a:extLst>
                    <a:ext uri="{9D8B030D-6E8A-4147-A177-3AD203B41FA5}">
                      <a16:colId xmlns:a16="http://schemas.microsoft.com/office/drawing/2014/main" val="2757899085"/>
                    </a:ext>
                  </a:extLst>
                </a:gridCol>
                <a:gridCol w="945543">
                  <a:extLst>
                    <a:ext uri="{9D8B030D-6E8A-4147-A177-3AD203B41FA5}">
                      <a16:colId xmlns:a16="http://schemas.microsoft.com/office/drawing/2014/main" val="3865658914"/>
                    </a:ext>
                  </a:extLst>
                </a:gridCol>
              </a:tblGrid>
              <a:tr h="297528">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Duration</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Finish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Status</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189831852"/>
                  </a:ext>
                </a:extLst>
              </a:tr>
              <a:tr h="486344">
                <a:tc>
                  <a:txBody>
                    <a:bodyPr/>
                    <a:lstStyle/>
                    <a:p>
                      <a:pPr algn="ctr">
                        <a:lnSpc>
                          <a:spcPct val="107000"/>
                        </a:lnSpc>
                        <a:spcAft>
                          <a:spcPts val="800"/>
                        </a:spcAft>
                      </a:pPr>
                      <a:r>
                        <a:rPr lang="en-US" sz="1050" b="1" kern="0" dirty="0">
                          <a:effectLst/>
                        </a:rPr>
                        <a:t>Sprint #4: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Student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 30D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24-01-2024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43246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24-01-2024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29-01-2024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505607">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30-01-2024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43246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43246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15-03-2024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3230359"/>
                  </a:ext>
                </a:extLst>
              </a:tr>
              <a:tr h="432466">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 for report creation </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21-02-2024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55874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720000" y="453175"/>
            <a:ext cx="7704000" cy="572700"/>
          </a:xfrm>
          <a:prstGeom prst="rect">
            <a:avLst/>
          </a:prstGeom>
        </p:spPr>
        <p:txBody>
          <a:bodyPr spcFirstLastPara="1" wrap="square" lIns="91425" tIns="91425" rIns="91425" bIns="91425" anchor="t" anchorCtr="0">
            <a:no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ACKNOWLEDGEMENT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8" name="Subtitle 377">
            <a:extLst>
              <a:ext uri="{FF2B5EF4-FFF2-40B4-BE49-F238E27FC236}">
                <a16:creationId xmlns:a16="http://schemas.microsoft.com/office/drawing/2014/main" id="{13C77C73-B564-5563-D15C-96C310F853E7}"/>
              </a:ext>
            </a:extLst>
          </p:cNvPr>
          <p:cNvSpPr>
            <a:spLocks noGrp="1"/>
          </p:cNvSpPr>
          <p:nvPr>
            <p:ph type="subTitle" idx="1"/>
          </p:nvPr>
        </p:nvSpPr>
        <p:spPr>
          <a:xfrm>
            <a:off x="905737" y="1308571"/>
            <a:ext cx="7152413" cy="3527748"/>
          </a:xfrm>
        </p:spPr>
        <p:txBody>
          <a:bodyPr/>
          <a:lstStyle/>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would like to express my sincerest gratitude and appreciation to my trainer for their invaluable guidance and support throughout my project development. Their expertise and technical knowledge have been instrumental in improving my skills and understanding of the subject matter.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am grateful for the time and effort my mentor has dedicated to ensuring my success. Their encouragement and constructive feedback have been invaluable in my professional growth, and I am confident that their mentorship will continue to positively impact my career.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Once again, I extend my heartfelt thanks to my mentor for their unwavering support and guidance. Their contributions have been truly invaluable, and I am deeply grateful for the opportunity to have worked with them.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AC906A8-22AF-A5F8-B7E4-B988C019A8AF}"/>
              </a:ext>
            </a:extLst>
          </p:cNvPr>
          <p:cNvGraphicFramePr>
            <a:graphicFrameLocks noGrp="1"/>
          </p:cNvGraphicFramePr>
          <p:nvPr>
            <p:extLst>
              <p:ext uri="{D42A27DB-BD31-4B8C-83A1-F6EECF244321}">
                <p14:modId xmlns:p14="http://schemas.microsoft.com/office/powerpoint/2010/main" val="543072132"/>
              </p:ext>
            </p:extLst>
          </p:nvPr>
        </p:nvGraphicFramePr>
        <p:xfrm>
          <a:off x="1415258" y="612058"/>
          <a:ext cx="6313483" cy="4110723"/>
        </p:xfrm>
        <a:graphic>
          <a:graphicData uri="http://schemas.openxmlformats.org/drawingml/2006/table">
            <a:tbl>
              <a:tblPr firstRow="1" firstCol="1" bandRow="1">
                <a:tableStyleId>{8799B23B-EC83-4686-B30A-512413B5E67A}</a:tableStyleId>
              </a:tblPr>
              <a:tblGrid>
                <a:gridCol w="2715859">
                  <a:extLst>
                    <a:ext uri="{9D8B030D-6E8A-4147-A177-3AD203B41FA5}">
                      <a16:colId xmlns:a16="http://schemas.microsoft.com/office/drawing/2014/main" val="1295928592"/>
                    </a:ext>
                  </a:extLst>
                </a:gridCol>
                <a:gridCol w="795012">
                  <a:extLst>
                    <a:ext uri="{9D8B030D-6E8A-4147-A177-3AD203B41FA5}">
                      <a16:colId xmlns:a16="http://schemas.microsoft.com/office/drawing/2014/main" val="1988074258"/>
                    </a:ext>
                  </a:extLst>
                </a:gridCol>
                <a:gridCol w="950390">
                  <a:extLst>
                    <a:ext uri="{9D8B030D-6E8A-4147-A177-3AD203B41FA5}">
                      <a16:colId xmlns:a16="http://schemas.microsoft.com/office/drawing/2014/main" val="1508922621"/>
                    </a:ext>
                  </a:extLst>
                </a:gridCol>
                <a:gridCol w="984701">
                  <a:extLst>
                    <a:ext uri="{9D8B030D-6E8A-4147-A177-3AD203B41FA5}">
                      <a16:colId xmlns:a16="http://schemas.microsoft.com/office/drawing/2014/main" val="2757899085"/>
                    </a:ext>
                  </a:extLst>
                </a:gridCol>
                <a:gridCol w="867521">
                  <a:extLst>
                    <a:ext uri="{9D8B030D-6E8A-4147-A177-3AD203B41FA5}">
                      <a16:colId xmlns:a16="http://schemas.microsoft.com/office/drawing/2014/main" val="3865658914"/>
                    </a:ext>
                  </a:extLst>
                </a:gridCol>
              </a:tblGrid>
              <a:tr h="405074">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Duration</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Finish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Status</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189831852"/>
                  </a:ext>
                </a:extLst>
              </a:tr>
              <a:tr h="662140">
                <a:tc>
                  <a:txBody>
                    <a:bodyPr/>
                    <a:lstStyle/>
                    <a:p>
                      <a:pPr algn="ctr">
                        <a:lnSpc>
                          <a:spcPct val="107000"/>
                        </a:lnSpc>
                        <a:spcAft>
                          <a:spcPts val="800"/>
                        </a:spcAft>
                      </a:pPr>
                      <a:r>
                        <a:rPr lang="en-US" sz="1050" b="1" kern="0" dirty="0">
                          <a:effectLst/>
                        </a:rPr>
                        <a:t>Sprint #5: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Student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30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58878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688365">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58878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58878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02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21-03-2024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3230359"/>
                  </a:ext>
                </a:extLst>
              </a:tr>
              <a:tr h="588786">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336199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F094E1A-86F7-D00F-BAD8-E62618C4D90E}"/>
              </a:ext>
            </a:extLst>
          </p:cNvPr>
          <p:cNvSpPr>
            <a:spLocks noGrp="1"/>
          </p:cNvSpPr>
          <p:nvPr>
            <p:ph type="subTitle" idx="1"/>
          </p:nvPr>
        </p:nvSpPr>
        <p:spPr>
          <a:xfrm>
            <a:off x="2279269" y="2164181"/>
            <a:ext cx="4700176" cy="815137"/>
          </a:xfrm>
        </p:spPr>
        <p:txBody>
          <a:bodyPr/>
          <a:lstStyle/>
          <a:p>
            <a:pPr algn="ctr"/>
            <a:r>
              <a:rPr lang="en-US" sz="3200" b="1" i="1" u="sng" dirty="0">
                <a:solidFill>
                  <a:schemeClr val="bg1"/>
                </a:solidFill>
                <a:effectLst>
                  <a:outerShdw blurRad="38100" dist="38100" dir="2700000" algn="tl">
                    <a:srgbClr val="000000">
                      <a:alpha val="43137"/>
                    </a:srgbClr>
                  </a:outerShdw>
                </a:effectLst>
                <a:latin typeface="Arial Rounded MT Bold" panose="020F0704030504030204" pitchFamily="34" charset="0"/>
              </a:rPr>
              <a:t>Agile Release Plan</a:t>
            </a:r>
          </a:p>
          <a:p>
            <a:pPr algn="ctr"/>
            <a:endParaRPr lang="en-US" sz="3200" i="1" u="sng" dirty="0">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2778901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26B4DF2-C382-0112-944F-5B21FD96CADE}"/>
              </a:ext>
            </a:extLst>
          </p:cNvPr>
          <p:cNvGraphicFramePr>
            <a:graphicFrameLocks noGrp="1"/>
          </p:cNvGraphicFramePr>
          <p:nvPr>
            <p:extLst>
              <p:ext uri="{D42A27DB-BD31-4B8C-83A1-F6EECF244321}">
                <p14:modId xmlns:p14="http://schemas.microsoft.com/office/powerpoint/2010/main" val="3519827409"/>
              </p:ext>
            </p:extLst>
          </p:nvPr>
        </p:nvGraphicFramePr>
        <p:xfrm>
          <a:off x="271002" y="506479"/>
          <a:ext cx="8601995" cy="4272688"/>
        </p:xfrm>
        <a:graphic>
          <a:graphicData uri="http://schemas.openxmlformats.org/drawingml/2006/table">
            <a:tbl>
              <a:tblPr firstRow="1" firstCol="1" bandRow="1">
                <a:tableStyleId>{8799B23B-EC83-4686-B30A-512413B5E67A}</a:tableStyleId>
              </a:tblPr>
              <a:tblGrid>
                <a:gridCol w="3253279">
                  <a:extLst>
                    <a:ext uri="{9D8B030D-6E8A-4147-A177-3AD203B41FA5}">
                      <a16:colId xmlns:a16="http://schemas.microsoft.com/office/drawing/2014/main" val="1295928592"/>
                    </a:ext>
                  </a:extLst>
                </a:gridCol>
                <a:gridCol w="952330">
                  <a:extLst>
                    <a:ext uri="{9D8B030D-6E8A-4147-A177-3AD203B41FA5}">
                      <a16:colId xmlns:a16="http://schemas.microsoft.com/office/drawing/2014/main" val="1988074258"/>
                    </a:ext>
                  </a:extLst>
                </a:gridCol>
                <a:gridCol w="1138455">
                  <a:extLst>
                    <a:ext uri="{9D8B030D-6E8A-4147-A177-3AD203B41FA5}">
                      <a16:colId xmlns:a16="http://schemas.microsoft.com/office/drawing/2014/main" val="1508922621"/>
                    </a:ext>
                  </a:extLst>
                </a:gridCol>
                <a:gridCol w="1179555">
                  <a:extLst>
                    <a:ext uri="{9D8B030D-6E8A-4147-A177-3AD203B41FA5}">
                      <a16:colId xmlns:a16="http://schemas.microsoft.com/office/drawing/2014/main" val="2757899085"/>
                    </a:ext>
                  </a:extLst>
                </a:gridCol>
                <a:gridCol w="1039188">
                  <a:extLst>
                    <a:ext uri="{9D8B030D-6E8A-4147-A177-3AD203B41FA5}">
                      <a16:colId xmlns:a16="http://schemas.microsoft.com/office/drawing/2014/main" val="3865658914"/>
                    </a:ext>
                  </a:extLst>
                </a:gridCol>
                <a:gridCol w="1039188">
                  <a:extLst>
                    <a:ext uri="{9D8B030D-6E8A-4147-A177-3AD203B41FA5}">
                      <a16:colId xmlns:a16="http://schemas.microsoft.com/office/drawing/2014/main" val="1510954983"/>
                    </a:ext>
                  </a:extLst>
                </a:gridCol>
              </a:tblGrid>
              <a:tr h="392372">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Duration</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Finish</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Release Plan</a:t>
                      </a:r>
                    </a:p>
                  </a:txBody>
                  <a:tcPr marT="0" marB="0" anchor="ctr"/>
                </a:tc>
                <a:extLst>
                  <a:ext uri="{0D108BD9-81ED-4DB2-BD59-A6C34878D82A}">
                    <a16:rowId xmlns:a16="http://schemas.microsoft.com/office/drawing/2014/main" val="3189831852"/>
                  </a:ext>
                </a:extLst>
              </a:tr>
              <a:tr h="704898">
                <a:tc>
                  <a:txBody>
                    <a:bodyPr/>
                    <a:lstStyle/>
                    <a:p>
                      <a:pPr algn="ctr">
                        <a:lnSpc>
                          <a:spcPct val="107000"/>
                        </a:lnSpc>
                        <a:spcAft>
                          <a:spcPts val="800"/>
                        </a:spcAft>
                      </a:pPr>
                      <a:r>
                        <a:rPr lang="en-US" sz="1050" b="1" kern="0" dirty="0">
                          <a:effectLst/>
                        </a:rPr>
                        <a:t>Sprint #1: </a:t>
                      </a:r>
                      <a:endParaRPr lang="en-IN" sz="1050" b="1" kern="100" dirty="0">
                        <a:effectLst/>
                      </a:endParaRPr>
                    </a:p>
                    <a:p>
                      <a:pPr algn="ctr">
                        <a:lnSpc>
                          <a:spcPct val="107000"/>
                        </a:lnSpc>
                        <a:spcAft>
                          <a:spcPts val="800"/>
                        </a:spcAft>
                      </a:pPr>
                      <a:r>
                        <a:rPr lang="en-US" sz="1050" b="1" u="none" strike="noStrike" cap="none" dirty="0">
                          <a:solidFill>
                            <a:schemeClr val="tx1"/>
                          </a:solidFill>
                          <a:effectLst/>
                          <a:sym typeface="Arial"/>
                        </a:rPr>
                        <a:t>Requirement Analysis and Planning Phase</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27-09-2023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a:effectLst/>
                        </a:rPr>
                        <a:t>Complete</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050" kern="0" dirty="0">
                          <a:effectLst/>
                        </a:rPr>
                        <a:t>10-10-2023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894126">
                <a:tc>
                  <a:txBody>
                    <a:bodyPr/>
                    <a:lstStyle/>
                    <a:p>
                      <a:pPr algn="ctr">
                        <a:lnSpc>
                          <a:spcPct val="107000"/>
                        </a:lnSpc>
                        <a:spcAft>
                          <a:spcPts val="800"/>
                        </a:spcAft>
                      </a:pPr>
                      <a:r>
                        <a:rPr lang="en-US" sz="1050" b="0" u="none" strike="noStrike" cap="none" dirty="0">
                          <a:solidFill>
                            <a:schemeClr val="tx1"/>
                          </a:solidFill>
                          <a:effectLst/>
                          <a:sym typeface="Arial"/>
                        </a:rPr>
                        <a:t>Conduct thorough requirement analysis, including gathering stakeholder inputs and identifying key functionalities and features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27-09-2023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30-09-2023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050" kern="0" dirty="0">
                          <a:effectLst/>
                        </a:rPr>
                        <a:t>30-09-2023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Define project goals, scope, and success criteria</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31-09-2023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03-10-2023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Prioritize requirements based on their importance and value to users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04-10-2023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06-10-2023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Create user stories and acceptance criteria for each requirement</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02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07-10-2023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08-10-2023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08-10-2023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972544423"/>
                  </a:ext>
                </a:extLst>
              </a:tr>
              <a:tr h="570323">
                <a:tc>
                  <a:txBody>
                    <a:bodyPr/>
                    <a:lstStyle/>
                    <a:p>
                      <a:pPr algn="ctr">
                        <a:lnSpc>
                          <a:spcPct val="107000"/>
                        </a:lnSpc>
                        <a:spcAft>
                          <a:spcPts val="800"/>
                        </a:spcAft>
                      </a:pPr>
                      <a:r>
                        <a:rPr lang="en-US" sz="1050" b="0" u="none" strike="noStrike" cap="none" dirty="0">
                          <a:solidFill>
                            <a:schemeClr val="tx1"/>
                          </a:solidFill>
                          <a:effectLst/>
                          <a:sym typeface="Arial"/>
                        </a:rPr>
                        <a:t>Plan project iterations and define sprint timelines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02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09-10-2023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1978424400"/>
                  </a:ext>
                </a:extLst>
              </a:tr>
            </a:tbl>
          </a:graphicData>
        </a:graphic>
      </p:graphicFrame>
    </p:spTree>
    <p:extLst>
      <p:ext uri="{BB962C8B-B14F-4D97-AF65-F5344CB8AC3E}">
        <p14:creationId xmlns:p14="http://schemas.microsoft.com/office/powerpoint/2010/main" val="3965671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7DC81C-27B2-5DDA-5E92-65324084F041}"/>
              </a:ext>
            </a:extLst>
          </p:cNvPr>
          <p:cNvGraphicFramePr>
            <a:graphicFrameLocks noGrp="1"/>
          </p:cNvGraphicFramePr>
          <p:nvPr>
            <p:extLst>
              <p:ext uri="{D42A27DB-BD31-4B8C-83A1-F6EECF244321}">
                <p14:modId xmlns:p14="http://schemas.microsoft.com/office/powerpoint/2010/main" val="3118200089"/>
              </p:ext>
            </p:extLst>
          </p:nvPr>
        </p:nvGraphicFramePr>
        <p:xfrm>
          <a:off x="784822" y="783927"/>
          <a:ext cx="7574355" cy="3869188"/>
        </p:xfrm>
        <a:graphic>
          <a:graphicData uri="http://schemas.openxmlformats.org/drawingml/2006/table">
            <a:tbl>
              <a:tblPr firstRow="1" firstCol="1" bandRow="1">
                <a:tableStyleId>{8799B23B-EC83-4686-B30A-512413B5E67A}</a:tableStyleId>
              </a:tblPr>
              <a:tblGrid>
                <a:gridCol w="2864625">
                  <a:extLst>
                    <a:ext uri="{9D8B030D-6E8A-4147-A177-3AD203B41FA5}">
                      <a16:colId xmlns:a16="http://schemas.microsoft.com/office/drawing/2014/main" val="1295928592"/>
                    </a:ext>
                  </a:extLst>
                </a:gridCol>
                <a:gridCol w="838560">
                  <a:extLst>
                    <a:ext uri="{9D8B030D-6E8A-4147-A177-3AD203B41FA5}">
                      <a16:colId xmlns:a16="http://schemas.microsoft.com/office/drawing/2014/main" val="1988074258"/>
                    </a:ext>
                  </a:extLst>
                </a:gridCol>
                <a:gridCol w="1002449">
                  <a:extLst>
                    <a:ext uri="{9D8B030D-6E8A-4147-A177-3AD203B41FA5}">
                      <a16:colId xmlns:a16="http://schemas.microsoft.com/office/drawing/2014/main" val="1508922621"/>
                    </a:ext>
                  </a:extLst>
                </a:gridCol>
                <a:gridCol w="1038639">
                  <a:extLst>
                    <a:ext uri="{9D8B030D-6E8A-4147-A177-3AD203B41FA5}">
                      <a16:colId xmlns:a16="http://schemas.microsoft.com/office/drawing/2014/main" val="2757899085"/>
                    </a:ext>
                  </a:extLst>
                </a:gridCol>
                <a:gridCol w="915041">
                  <a:extLst>
                    <a:ext uri="{9D8B030D-6E8A-4147-A177-3AD203B41FA5}">
                      <a16:colId xmlns:a16="http://schemas.microsoft.com/office/drawing/2014/main" val="3865658914"/>
                    </a:ext>
                  </a:extLst>
                </a:gridCol>
                <a:gridCol w="915041">
                  <a:extLst>
                    <a:ext uri="{9D8B030D-6E8A-4147-A177-3AD203B41FA5}">
                      <a16:colId xmlns:a16="http://schemas.microsoft.com/office/drawing/2014/main" val="2402343437"/>
                    </a:ext>
                  </a:extLst>
                </a:gridCol>
              </a:tblGrid>
              <a:tr h="534343">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Duration</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Finish</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Release Plan</a:t>
                      </a:r>
                    </a:p>
                  </a:txBody>
                  <a:tcPr marT="0" marB="0" anchor="ctr"/>
                </a:tc>
                <a:extLst>
                  <a:ext uri="{0D108BD9-81ED-4DB2-BD59-A6C34878D82A}">
                    <a16:rowId xmlns:a16="http://schemas.microsoft.com/office/drawing/2014/main" val="3189831852"/>
                  </a:ext>
                </a:extLst>
              </a:tr>
              <a:tr h="873444">
                <a:tc>
                  <a:txBody>
                    <a:bodyPr/>
                    <a:lstStyle/>
                    <a:p>
                      <a:pPr algn="ctr">
                        <a:lnSpc>
                          <a:spcPct val="107000"/>
                        </a:lnSpc>
                        <a:spcAft>
                          <a:spcPts val="800"/>
                        </a:spcAft>
                      </a:pPr>
                      <a:r>
                        <a:rPr lang="en-US" sz="1050" b="1" kern="0" dirty="0">
                          <a:effectLst/>
                        </a:rPr>
                        <a:t>Sprint #2: </a:t>
                      </a:r>
                      <a:endParaRPr lang="en-IN" sz="1050" b="1" kern="100" dirty="0">
                        <a:effectLst/>
                      </a:endParaRPr>
                    </a:p>
                    <a:p>
                      <a:pPr algn="ctr">
                        <a:lnSpc>
                          <a:spcPct val="107000"/>
                        </a:lnSpc>
                        <a:spcAft>
                          <a:spcPts val="800"/>
                        </a:spcAft>
                      </a:pPr>
                      <a:r>
                        <a:rPr lang="en-US" sz="1050" b="1" u="none" strike="noStrike" cap="none" dirty="0">
                          <a:solidFill>
                            <a:schemeClr val="tx1"/>
                          </a:solidFill>
                          <a:effectLst/>
                          <a:sym typeface="Arial"/>
                        </a:rPr>
                        <a:t>Project Setup and User Authentication</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11-10-2023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776681">
                <a:tc>
                  <a:txBody>
                    <a:bodyPr/>
                    <a:lstStyle/>
                    <a:p>
                      <a:pPr algn="ctr">
                        <a:lnSpc>
                          <a:spcPct val="107000"/>
                        </a:lnSpc>
                        <a:spcAft>
                          <a:spcPts val="800"/>
                        </a:spcAft>
                      </a:pPr>
                      <a:r>
                        <a:rPr lang="en-US" sz="1050" b="0" u="none" strike="noStrike" cap="none" dirty="0">
                          <a:solidFill>
                            <a:schemeClr val="tx1"/>
                          </a:solidFill>
                          <a:effectLst/>
                          <a:sym typeface="Arial"/>
                        </a:rPr>
                        <a:t>Set up project infrastructure, including database and development environment</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11-10-2023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908039">
                <a:tc>
                  <a:txBody>
                    <a:bodyPr/>
                    <a:lstStyle/>
                    <a:p>
                      <a:pPr marL="0" indent="0" algn="ctr">
                        <a:lnSpc>
                          <a:spcPct val="107000"/>
                        </a:lnSpc>
                        <a:spcAft>
                          <a:spcPts val="800"/>
                        </a:spcAft>
                        <a:buFont typeface="Wingdings" panose="05000000000000000000" pitchFamily="2" charset="2"/>
                        <a:buNone/>
                      </a:pPr>
                      <a:r>
                        <a:rPr lang="en-US" sz="105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Implement user authentication functionality for administrators and user</a:t>
                      </a:r>
                      <a:r>
                        <a:rPr lang="en-US" sz="1050" b="1" i="1" u="none" strike="noStrike" cap="none" dirty="0">
                          <a:solidFill>
                            <a:schemeClr val="tx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Calibri" panose="020F0502020204030204" pitchFamily="34" charset="0"/>
                          <a:sym typeface="Arial"/>
                        </a:rPr>
                        <a:t>.</a:t>
                      </a: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776681">
                <a:tc>
                  <a:txBody>
                    <a:bodyPr/>
                    <a:lstStyle/>
                    <a:p>
                      <a:pPr algn="ctr">
                        <a:lnSpc>
                          <a:spcPct val="107000"/>
                        </a:lnSpc>
                        <a:spcAft>
                          <a:spcPts val="800"/>
                        </a:spcAft>
                      </a:pPr>
                      <a:r>
                        <a:rPr lang="en-US" sz="1050" b="0" u="none" strike="noStrike" cap="none" dirty="0">
                          <a:solidFill>
                            <a:schemeClr val="tx1"/>
                          </a:solidFill>
                          <a:effectLst/>
                          <a:sym typeface="Arial"/>
                        </a:rPr>
                        <a:t>Conduct initial testing and validation of user authentication</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bl>
          </a:graphicData>
        </a:graphic>
      </p:graphicFrame>
    </p:spTree>
    <p:extLst>
      <p:ext uri="{BB962C8B-B14F-4D97-AF65-F5344CB8AC3E}">
        <p14:creationId xmlns:p14="http://schemas.microsoft.com/office/powerpoint/2010/main" val="2443548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215BB5-1EFE-BB27-5FBA-8A8194BEB3EA}"/>
              </a:ext>
            </a:extLst>
          </p:cNvPr>
          <p:cNvGraphicFramePr>
            <a:graphicFrameLocks noGrp="1"/>
          </p:cNvGraphicFramePr>
          <p:nvPr>
            <p:extLst>
              <p:ext uri="{D42A27DB-BD31-4B8C-83A1-F6EECF244321}">
                <p14:modId xmlns:p14="http://schemas.microsoft.com/office/powerpoint/2010/main" val="2622294846"/>
              </p:ext>
            </p:extLst>
          </p:nvPr>
        </p:nvGraphicFramePr>
        <p:xfrm>
          <a:off x="798487" y="723262"/>
          <a:ext cx="7707205" cy="3696976"/>
        </p:xfrm>
        <a:graphic>
          <a:graphicData uri="http://schemas.openxmlformats.org/drawingml/2006/table">
            <a:tbl>
              <a:tblPr firstRow="1" firstCol="1" bandRow="1">
                <a:tableStyleId>{8799B23B-EC83-4686-B30A-512413B5E67A}</a:tableStyleId>
              </a:tblPr>
              <a:tblGrid>
                <a:gridCol w="2914869">
                  <a:extLst>
                    <a:ext uri="{9D8B030D-6E8A-4147-A177-3AD203B41FA5}">
                      <a16:colId xmlns:a16="http://schemas.microsoft.com/office/drawing/2014/main" val="1295928592"/>
                    </a:ext>
                  </a:extLst>
                </a:gridCol>
                <a:gridCol w="853268">
                  <a:extLst>
                    <a:ext uri="{9D8B030D-6E8A-4147-A177-3AD203B41FA5}">
                      <a16:colId xmlns:a16="http://schemas.microsoft.com/office/drawing/2014/main" val="1988074258"/>
                    </a:ext>
                  </a:extLst>
                </a:gridCol>
                <a:gridCol w="1020031">
                  <a:extLst>
                    <a:ext uri="{9D8B030D-6E8A-4147-A177-3AD203B41FA5}">
                      <a16:colId xmlns:a16="http://schemas.microsoft.com/office/drawing/2014/main" val="1508922621"/>
                    </a:ext>
                  </a:extLst>
                </a:gridCol>
                <a:gridCol w="1056857">
                  <a:extLst>
                    <a:ext uri="{9D8B030D-6E8A-4147-A177-3AD203B41FA5}">
                      <a16:colId xmlns:a16="http://schemas.microsoft.com/office/drawing/2014/main" val="2757899085"/>
                    </a:ext>
                  </a:extLst>
                </a:gridCol>
                <a:gridCol w="931090">
                  <a:extLst>
                    <a:ext uri="{9D8B030D-6E8A-4147-A177-3AD203B41FA5}">
                      <a16:colId xmlns:a16="http://schemas.microsoft.com/office/drawing/2014/main" val="3865658914"/>
                    </a:ext>
                  </a:extLst>
                </a:gridCol>
                <a:gridCol w="931090">
                  <a:extLst>
                    <a:ext uri="{9D8B030D-6E8A-4147-A177-3AD203B41FA5}">
                      <a16:colId xmlns:a16="http://schemas.microsoft.com/office/drawing/2014/main" val="2104527951"/>
                    </a:ext>
                  </a:extLst>
                </a:gridCol>
              </a:tblGrid>
              <a:tr h="360208">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Duration</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Finish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Release Plan</a:t>
                      </a:r>
                    </a:p>
                  </a:txBody>
                  <a:tcPr marT="0" marB="0" anchor="ctr"/>
                </a:tc>
                <a:extLst>
                  <a:ext uri="{0D108BD9-81ED-4DB2-BD59-A6C34878D82A}">
                    <a16:rowId xmlns:a16="http://schemas.microsoft.com/office/drawing/2014/main" val="3189831852"/>
                  </a:ext>
                </a:extLst>
              </a:tr>
              <a:tr h="588801">
                <a:tc>
                  <a:txBody>
                    <a:bodyPr/>
                    <a:lstStyle/>
                    <a:p>
                      <a:pPr algn="ctr">
                        <a:lnSpc>
                          <a:spcPct val="107000"/>
                        </a:lnSpc>
                        <a:spcAft>
                          <a:spcPts val="800"/>
                        </a:spcAft>
                      </a:pPr>
                      <a:r>
                        <a:rPr lang="en-US" sz="1050" b="1" kern="0" dirty="0">
                          <a:effectLst/>
                        </a:rPr>
                        <a:t>Sprint #3: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Administrator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3 M</a:t>
                      </a:r>
                    </a:p>
                  </a:txBody>
                  <a:tcPr marT="0" marB="0" anchor="ctr"/>
                </a:tc>
                <a:tc>
                  <a:txBody>
                    <a:bodyPr/>
                    <a:lstStyle/>
                    <a:p>
                      <a:pPr algn="ctr">
                        <a:lnSpc>
                          <a:spcPct val="107000"/>
                        </a:lnSpc>
                        <a:spcAft>
                          <a:spcPts val="800"/>
                        </a:spcAft>
                      </a:pPr>
                      <a:r>
                        <a:rPr lang="en-US" sz="1050" kern="0" dirty="0">
                          <a:effectLst/>
                        </a:rPr>
                        <a:t>26-10-2023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26-01-2024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565129">
                <a:tc>
                  <a:txBody>
                    <a:bodyPr/>
                    <a:lstStyle/>
                    <a:p>
                      <a:pPr algn="ctr">
                        <a:lnSpc>
                          <a:spcPct val="107000"/>
                        </a:lnSpc>
                        <a:spcAft>
                          <a:spcPts val="800"/>
                        </a:spcAft>
                      </a:pPr>
                      <a:r>
                        <a:rPr lang="en-US" sz="1050" b="0" u="none" strike="noStrike" cap="none" dirty="0">
                          <a:solidFill>
                            <a:schemeClr val="tx1"/>
                          </a:solidFill>
                          <a:effectLst/>
                          <a:sym typeface="Arial"/>
                        </a:rPr>
                        <a:t>Develop an administrative dashboard for managing user accounts and user details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26-10-2023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14-11-2023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14-11-2023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612122">
                <a:tc>
                  <a:txBody>
                    <a:bodyPr/>
                    <a:lstStyle/>
                    <a:p>
                      <a:pPr algn="ctr">
                        <a:lnSpc>
                          <a:spcPct val="107000"/>
                        </a:lnSpc>
                        <a:spcAft>
                          <a:spcPts val="800"/>
                        </a:spcAft>
                      </a:pPr>
                      <a:r>
                        <a:rPr lang="en-US" sz="1050" b="0" u="none" strike="noStrike" cap="none" dirty="0">
                          <a:solidFill>
                            <a:schemeClr val="tx1"/>
                          </a:solidFill>
                          <a:effectLst/>
                          <a:sym typeface="Arial"/>
                        </a:rPr>
                        <a:t>Implement features for adding and deleting profiles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15-11-2023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04-12-2023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04-12-2023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523572">
                <a:tc>
                  <a:txBody>
                    <a:bodyPr/>
                    <a:lstStyle/>
                    <a:p>
                      <a:pPr algn="ctr">
                        <a:lnSpc>
                          <a:spcPct val="107000"/>
                        </a:lnSpc>
                        <a:spcAft>
                          <a:spcPts val="800"/>
                        </a:spcAft>
                      </a:pPr>
                      <a:r>
                        <a:rPr lang="en-IN" sz="1050" b="0" u="none" strike="noStrike" cap="none" dirty="0">
                          <a:solidFill>
                            <a:schemeClr val="tx1"/>
                          </a:solidFill>
                          <a:effectLst/>
                          <a:sym typeface="Arial"/>
                        </a:rPr>
                        <a:t>Implement blog management functionality</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19-12-2023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19-12-2023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523572">
                <a:tc>
                  <a:txBody>
                    <a:bodyPr/>
                    <a:lstStyle/>
                    <a:p>
                      <a:pPr algn="ctr">
                        <a:lnSpc>
                          <a:spcPct val="107000"/>
                        </a:lnSpc>
                        <a:spcAft>
                          <a:spcPts val="800"/>
                        </a:spcAft>
                      </a:pPr>
                      <a:r>
                        <a:rPr lang="en-US" sz="1050" b="0" u="none" strike="noStrike" cap="none" dirty="0">
                          <a:solidFill>
                            <a:schemeClr val="tx1"/>
                          </a:solidFill>
                          <a:effectLst/>
                          <a:sym typeface="Arial"/>
                        </a:rPr>
                        <a:t>Enable administrators to and to mange user blog</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15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20-12-2023</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3230359"/>
                  </a:ext>
                </a:extLst>
              </a:tr>
              <a:tr h="523572">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 of administrator functionality</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04-01-2024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1156600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FCAC2B-5D4A-09A2-80ED-205ED2B79D70}"/>
              </a:ext>
            </a:extLst>
          </p:cNvPr>
          <p:cNvGraphicFramePr>
            <a:graphicFrameLocks noGrp="1"/>
          </p:cNvGraphicFramePr>
          <p:nvPr>
            <p:extLst>
              <p:ext uri="{D42A27DB-BD31-4B8C-83A1-F6EECF244321}">
                <p14:modId xmlns:p14="http://schemas.microsoft.com/office/powerpoint/2010/main" val="2028452658"/>
              </p:ext>
            </p:extLst>
          </p:nvPr>
        </p:nvGraphicFramePr>
        <p:xfrm>
          <a:off x="1037225" y="918547"/>
          <a:ext cx="7213806" cy="3056587"/>
        </p:xfrm>
        <a:graphic>
          <a:graphicData uri="http://schemas.openxmlformats.org/drawingml/2006/table">
            <a:tbl>
              <a:tblPr firstRow="1" firstCol="1" bandRow="1">
                <a:tableStyleId>{8799B23B-EC83-4686-B30A-512413B5E67A}</a:tableStyleId>
              </a:tblPr>
              <a:tblGrid>
                <a:gridCol w="2728265">
                  <a:extLst>
                    <a:ext uri="{9D8B030D-6E8A-4147-A177-3AD203B41FA5}">
                      <a16:colId xmlns:a16="http://schemas.microsoft.com/office/drawing/2014/main" val="1295928592"/>
                    </a:ext>
                  </a:extLst>
                </a:gridCol>
                <a:gridCol w="798643">
                  <a:extLst>
                    <a:ext uri="{9D8B030D-6E8A-4147-A177-3AD203B41FA5}">
                      <a16:colId xmlns:a16="http://schemas.microsoft.com/office/drawing/2014/main" val="1988074258"/>
                    </a:ext>
                  </a:extLst>
                </a:gridCol>
                <a:gridCol w="954731">
                  <a:extLst>
                    <a:ext uri="{9D8B030D-6E8A-4147-A177-3AD203B41FA5}">
                      <a16:colId xmlns:a16="http://schemas.microsoft.com/office/drawing/2014/main" val="1508922621"/>
                    </a:ext>
                  </a:extLst>
                </a:gridCol>
                <a:gridCol w="989199">
                  <a:extLst>
                    <a:ext uri="{9D8B030D-6E8A-4147-A177-3AD203B41FA5}">
                      <a16:colId xmlns:a16="http://schemas.microsoft.com/office/drawing/2014/main" val="2757899085"/>
                    </a:ext>
                  </a:extLst>
                </a:gridCol>
                <a:gridCol w="871484">
                  <a:extLst>
                    <a:ext uri="{9D8B030D-6E8A-4147-A177-3AD203B41FA5}">
                      <a16:colId xmlns:a16="http://schemas.microsoft.com/office/drawing/2014/main" val="3865658914"/>
                    </a:ext>
                  </a:extLst>
                </a:gridCol>
                <a:gridCol w="871484">
                  <a:extLst>
                    <a:ext uri="{9D8B030D-6E8A-4147-A177-3AD203B41FA5}">
                      <a16:colId xmlns:a16="http://schemas.microsoft.com/office/drawing/2014/main" val="3583529399"/>
                    </a:ext>
                  </a:extLst>
                </a:gridCol>
              </a:tblGrid>
              <a:tr h="297528">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Duration</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Finish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Release Plan</a:t>
                      </a:r>
                    </a:p>
                  </a:txBody>
                  <a:tcPr marT="0" marB="0" anchor="ctr"/>
                </a:tc>
                <a:extLst>
                  <a:ext uri="{0D108BD9-81ED-4DB2-BD59-A6C34878D82A}">
                    <a16:rowId xmlns:a16="http://schemas.microsoft.com/office/drawing/2014/main" val="3189831852"/>
                  </a:ext>
                </a:extLst>
              </a:tr>
              <a:tr h="486344">
                <a:tc>
                  <a:txBody>
                    <a:bodyPr/>
                    <a:lstStyle/>
                    <a:p>
                      <a:pPr algn="ctr">
                        <a:lnSpc>
                          <a:spcPct val="107000"/>
                        </a:lnSpc>
                        <a:spcAft>
                          <a:spcPts val="800"/>
                        </a:spcAft>
                      </a:pPr>
                      <a:r>
                        <a:rPr lang="en-US" sz="1050" b="1" kern="0" dirty="0">
                          <a:effectLst/>
                        </a:rPr>
                        <a:t>Sprint #4: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Student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 30D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24-01-2024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43246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24-01-2024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29-01-2024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29-01-2024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505607">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30-01-2024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03-02-2024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43246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43246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15-03-2024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20-02-2024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3230359"/>
                  </a:ext>
                </a:extLst>
              </a:tr>
              <a:tr h="432466">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 for report creation </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21-02-2024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24-02-2024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118398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A9FB14-8E67-EBFC-BE29-4881E5893335}"/>
              </a:ext>
            </a:extLst>
          </p:cNvPr>
          <p:cNvGraphicFramePr>
            <a:graphicFrameLocks noGrp="1"/>
          </p:cNvGraphicFramePr>
          <p:nvPr>
            <p:extLst>
              <p:ext uri="{D42A27DB-BD31-4B8C-83A1-F6EECF244321}">
                <p14:modId xmlns:p14="http://schemas.microsoft.com/office/powerpoint/2010/main" val="2062524634"/>
              </p:ext>
            </p:extLst>
          </p:nvPr>
        </p:nvGraphicFramePr>
        <p:xfrm>
          <a:off x="986632" y="654921"/>
          <a:ext cx="7300116" cy="4110723"/>
        </p:xfrm>
        <a:graphic>
          <a:graphicData uri="http://schemas.openxmlformats.org/drawingml/2006/table">
            <a:tbl>
              <a:tblPr firstRow="1" firstCol="1" bandRow="1">
                <a:tableStyleId>{8799B23B-EC83-4686-B30A-512413B5E67A}</a:tableStyleId>
              </a:tblPr>
              <a:tblGrid>
                <a:gridCol w="2760907">
                  <a:extLst>
                    <a:ext uri="{9D8B030D-6E8A-4147-A177-3AD203B41FA5}">
                      <a16:colId xmlns:a16="http://schemas.microsoft.com/office/drawing/2014/main" val="1295928592"/>
                    </a:ext>
                  </a:extLst>
                </a:gridCol>
                <a:gridCol w="808199">
                  <a:extLst>
                    <a:ext uri="{9D8B030D-6E8A-4147-A177-3AD203B41FA5}">
                      <a16:colId xmlns:a16="http://schemas.microsoft.com/office/drawing/2014/main" val="1988074258"/>
                    </a:ext>
                  </a:extLst>
                </a:gridCol>
                <a:gridCol w="966155">
                  <a:extLst>
                    <a:ext uri="{9D8B030D-6E8A-4147-A177-3AD203B41FA5}">
                      <a16:colId xmlns:a16="http://schemas.microsoft.com/office/drawing/2014/main" val="1508922621"/>
                    </a:ext>
                  </a:extLst>
                </a:gridCol>
                <a:gridCol w="1001033">
                  <a:extLst>
                    <a:ext uri="{9D8B030D-6E8A-4147-A177-3AD203B41FA5}">
                      <a16:colId xmlns:a16="http://schemas.microsoft.com/office/drawing/2014/main" val="2757899085"/>
                    </a:ext>
                  </a:extLst>
                </a:gridCol>
                <a:gridCol w="881911">
                  <a:extLst>
                    <a:ext uri="{9D8B030D-6E8A-4147-A177-3AD203B41FA5}">
                      <a16:colId xmlns:a16="http://schemas.microsoft.com/office/drawing/2014/main" val="3865658914"/>
                    </a:ext>
                  </a:extLst>
                </a:gridCol>
                <a:gridCol w="881911">
                  <a:extLst>
                    <a:ext uri="{9D8B030D-6E8A-4147-A177-3AD203B41FA5}">
                      <a16:colId xmlns:a16="http://schemas.microsoft.com/office/drawing/2014/main" val="2420409757"/>
                    </a:ext>
                  </a:extLst>
                </a:gridCol>
              </a:tblGrid>
              <a:tr h="405074">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a:effectLst/>
                        </a:rPr>
                        <a:t>Duration</a:t>
                      </a:r>
                      <a:endParaRPr lang="en-IN" sz="1050" kern="10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Start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Finish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IN" sz="1050" kern="100" dirty="0">
                          <a:effectLst/>
                          <a:latin typeface="Calibri" panose="020F0502020204030204" pitchFamily="34" charset="0"/>
                          <a:ea typeface="Calibri" panose="020F0502020204030204" pitchFamily="34" charset="0"/>
                          <a:cs typeface="Calibri" panose="020F0502020204030204" pitchFamily="34" charset="0"/>
                        </a:rPr>
                        <a:t>Release Plan</a:t>
                      </a:r>
                    </a:p>
                  </a:txBody>
                  <a:tcPr marT="0" marB="0" anchor="ctr"/>
                </a:tc>
                <a:extLst>
                  <a:ext uri="{0D108BD9-81ED-4DB2-BD59-A6C34878D82A}">
                    <a16:rowId xmlns:a16="http://schemas.microsoft.com/office/drawing/2014/main" val="3189831852"/>
                  </a:ext>
                </a:extLst>
              </a:tr>
              <a:tr h="662140">
                <a:tc>
                  <a:txBody>
                    <a:bodyPr/>
                    <a:lstStyle/>
                    <a:p>
                      <a:pPr algn="ctr">
                        <a:lnSpc>
                          <a:spcPct val="107000"/>
                        </a:lnSpc>
                        <a:spcAft>
                          <a:spcPts val="800"/>
                        </a:spcAft>
                      </a:pPr>
                      <a:r>
                        <a:rPr lang="en-US" sz="1050" b="1" kern="0" dirty="0">
                          <a:effectLst/>
                        </a:rPr>
                        <a:t>Sprint #5: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Student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30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468900784"/>
                  </a:ext>
                </a:extLst>
              </a:tr>
              <a:tr h="58878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25-02-2024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228896418"/>
                  </a:ext>
                </a:extLst>
              </a:tr>
              <a:tr h="688365">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10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15-03-2024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10093558"/>
                  </a:ext>
                </a:extLst>
              </a:tr>
              <a:tr h="58878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05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16-03-2024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20-03-2024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070286990"/>
                  </a:ext>
                </a:extLst>
              </a:tr>
              <a:tr h="58878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02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21-03-2024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333230359"/>
                  </a:ext>
                </a:extLst>
              </a:tr>
              <a:tr h="588786">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03 D</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23-03-2024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100" dirty="0">
                          <a:effectLst/>
                        </a:rPr>
                        <a:t>26-03-2024</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1439621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AD22562-1071-D2CF-FE9E-02EC210E95CD}"/>
              </a:ext>
            </a:extLst>
          </p:cNvPr>
          <p:cNvSpPr>
            <a:spLocks noGrp="1"/>
          </p:cNvSpPr>
          <p:nvPr>
            <p:ph type="subTitle" idx="1"/>
          </p:nvPr>
        </p:nvSpPr>
        <p:spPr>
          <a:xfrm>
            <a:off x="2143538" y="2035968"/>
            <a:ext cx="5071650" cy="721519"/>
          </a:xfrm>
        </p:spPr>
        <p:txBody>
          <a:bodyPr/>
          <a:lstStyle/>
          <a:p>
            <a:pPr algn="ctr"/>
            <a:r>
              <a:rPr lang="en-US" sz="3200" b="1" dirty="0">
                <a:solidFill>
                  <a:schemeClr val="bg1"/>
                </a:solidFill>
                <a:latin typeface="Arial Rounded MT Bold" panose="020F0704030504030204" pitchFamily="34" charset="0"/>
              </a:rPr>
              <a:t>Agile Sprint Backlog</a:t>
            </a:r>
          </a:p>
          <a:p>
            <a:pPr algn="ctr"/>
            <a:endParaRPr lang="en-US" sz="3200" dirty="0">
              <a:latin typeface="Arial Rounded MT Bold" panose="020F0704030504030204" pitchFamily="34" charset="0"/>
            </a:endParaRPr>
          </a:p>
        </p:txBody>
      </p:sp>
    </p:spTree>
    <p:extLst>
      <p:ext uri="{BB962C8B-B14F-4D97-AF65-F5344CB8AC3E}">
        <p14:creationId xmlns:p14="http://schemas.microsoft.com/office/powerpoint/2010/main" val="978238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3BFE46-6F85-B81B-5861-D5C7A765A75C}"/>
              </a:ext>
            </a:extLst>
          </p:cNvPr>
          <p:cNvGraphicFramePr>
            <a:graphicFrameLocks noGrp="1"/>
          </p:cNvGraphicFramePr>
          <p:nvPr>
            <p:extLst>
              <p:ext uri="{D42A27DB-BD31-4B8C-83A1-F6EECF244321}">
                <p14:modId xmlns:p14="http://schemas.microsoft.com/office/powerpoint/2010/main" val="1948514972"/>
              </p:ext>
            </p:extLst>
          </p:nvPr>
        </p:nvGraphicFramePr>
        <p:xfrm>
          <a:off x="1200150" y="735806"/>
          <a:ext cx="7022305" cy="3979069"/>
        </p:xfrm>
        <a:graphic>
          <a:graphicData uri="http://schemas.openxmlformats.org/drawingml/2006/table">
            <a:tbl>
              <a:tblPr firstRow="1" firstCol="1" bandRow="1">
                <a:tableStyleId>{8799B23B-EC83-4686-B30A-512413B5E67A}</a:tableStyleId>
              </a:tblPr>
              <a:tblGrid>
                <a:gridCol w="2655840">
                  <a:extLst>
                    <a:ext uri="{9D8B030D-6E8A-4147-A177-3AD203B41FA5}">
                      <a16:colId xmlns:a16="http://schemas.microsoft.com/office/drawing/2014/main" val="1295928592"/>
                    </a:ext>
                  </a:extLst>
                </a:gridCol>
                <a:gridCol w="777442">
                  <a:extLst>
                    <a:ext uri="{9D8B030D-6E8A-4147-A177-3AD203B41FA5}">
                      <a16:colId xmlns:a16="http://schemas.microsoft.com/office/drawing/2014/main" val="1988074258"/>
                    </a:ext>
                  </a:extLst>
                </a:gridCol>
                <a:gridCol w="929386">
                  <a:extLst>
                    <a:ext uri="{9D8B030D-6E8A-4147-A177-3AD203B41FA5}">
                      <a16:colId xmlns:a16="http://schemas.microsoft.com/office/drawing/2014/main" val="1508922621"/>
                    </a:ext>
                  </a:extLst>
                </a:gridCol>
                <a:gridCol w="962939">
                  <a:extLst>
                    <a:ext uri="{9D8B030D-6E8A-4147-A177-3AD203B41FA5}">
                      <a16:colId xmlns:a16="http://schemas.microsoft.com/office/drawing/2014/main" val="2757899085"/>
                    </a:ext>
                  </a:extLst>
                </a:gridCol>
                <a:gridCol w="848349">
                  <a:extLst>
                    <a:ext uri="{9D8B030D-6E8A-4147-A177-3AD203B41FA5}">
                      <a16:colId xmlns:a16="http://schemas.microsoft.com/office/drawing/2014/main" val="3865658914"/>
                    </a:ext>
                  </a:extLst>
                </a:gridCol>
                <a:gridCol w="848349">
                  <a:extLst>
                    <a:ext uri="{9D8B030D-6E8A-4147-A177-3AD203B41FA5}">
                      <a16:colId xmlns:a16="http://schemas.microsoft.com/office/drawing/2014/main" val="4201050744"/>
                    </a:ext>
                  </a:extLst>
                </a:gridCol>
              </a:tblGrid>
              <a:tr h="408318">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Story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Sprint Ready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Priority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Story Point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89831852"/>
                  </a:ext>
                </a:extLst>
              </a:tr>
              <a:tr h="742056">
                <a:tc>
                  <a:txBody>
                    <a:bodyPr/>
                    <a:lstStyle/>
                    <a:p>
                      <a:pPr algn="ctr">
                        <a:lnSpc>
                          <a:spcPct val="107000"/>
                        </a:lnSpc>
                        <a:spcAft>
                          <a:spcPts val="800"/>
                        </a:spcAft>
                      </a:pPr>
                      <a:r>
                        <a:rPr lang="en-US" sz="1050" b="1" kern="0" dirty="0">
                          <a:effectLst/>
                        </a:rPr>
                        <a:t>Sprint #1: </a:t>
                      </a:r>
                      <a:endParaRPr lang="en-IN" sz="1050" b="1" kern="100" dirty="0">
                        <a:effectLst/>
                      </a:endParaRPr>
                    </a:p>
                    <a:p>
                      <a:pPr algn="ctr">
                        <a:lnSpc>
                          <a:spcPct val="107000"/>
                        </a:lnSpc>
                        <a:spcAft>
                          <a:spcPts val="800"/>
                        </a:spcAft>
                      </a:pPr>
                      <a:r>
                        <a:rPr lang="en-US" sz="1050" b="1" u="none" strike="noStrike" cap="none" dirty="0">
                          <a:solidFill>
                            <a:schemeClr val="tx1"/>
                          </a:solidFill>
                          <a:effectLst/>
                          <a:sym typeface="Arial"/>
                        </a:rPr>
                        <a:t>Requirement Analysis and Planning Phase</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IN" sz="1050" b="0" u="none" strike="noStrike" cap="none" dirty="0">
                          <a:solidFill>
                            <a:schemeClr val="tx1"/>
                          </a:solidFill>
                          <a:effectLst/>
                          <a:sym typeface="Arial"/>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13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68900784"/>
                  </a:ext>
                </a:extLst>
              </a:tr>
              <a:tr h="827199">
                <a:tc>
                  <a:txBody>
                    <a:bodyPr/>
                    <a:lstStyle/>
                    <a:p>
                      <a:pPr algn="ctr">
                        <a:lnSpc>
                          <a:spcPct val="107000"/>
                        </a:lnSpc>
                        <a:spcAft>
                          <a:spcPts val="800"/>
                        </a:spcAft>
                      </a:pPr>
                      <a:r>
                        <a:rPr lang="en-US" sz="1050" b="0" u="none" strike="noStrike" cap="none" dirty="0">
                          <a:solidFill>
                            <a:schemeClr val="tx1"/>
                          </a:solidFill>
                          <a:effectLst/>
                          <a:sym typeface="Arial"/>
                        </a:rPr>
                        <a:t>Conduct thorough requirement analysis, including gathering stakeholder inputs and identifying key functionalities and features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IN" sz="1050" b="0" u="none" strike="noStrike" cap="none" dirty="0">
                          <a:solidFill>
                            <a:schemeClr val="tx1"/>
                          </a:solidFill>
                          <a:effectLst/>
                          <a:sym typeface="Arial"/>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3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28896418"/>
                  </a:ext>
                </a:extLst>
              </a:tr>
              <a:tr h="500374">
                <a:tc>
                  <a:txBody>
                    <a:bodyPr/>
                    <a:lstStyle/>
                    <a:p>
                      <a:pPr algn="ctr">
                        <a:lnSpc>
                          <a:spcPct val="107000"/>
                        </a:lnSpc>
                        <a:spcAft>
                          <a:spcPts val="800"/>
                        </a:spcAft>
                      </a:pPr>
                      <a:r>
                        <a:rPr lang="en-US" sz="1050" b="0" u="none" strike="noStrike" cap="none" dirty="0">
                          <a:solidFill>
                            <a:schemeClr val="tx1"/>
                          </a:solidFill>
                          <a:effectLst/>
                          <a:sym typeface="Arial"/>
                        </a:rPr>
                        <a:t>Define project goals, scope, and success criteria</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IN" sz="1050" b="0" u="none" strike="noStrike" cap="none" dirty="0">
                          <a:solidFill>
                            <a:schemeClr val="tx1"/>
                          </a:solidFill>
                          <a:effectLst/>
                          <a:sym typeface="Arial"/>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3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10093558"/>
                  </a:ext>
                </a:extLst>
              </a:tr>
              <a:tr h="500374">
                <a:tc>
                  <a:txBody>
                    <a:bodyPr/>
                    <a:lstStyle/>
                    <a:p>
                      <a:pPr algn="ctr">
                        <a:lnSpc>
                          <a:spcPct val="107000"/>
                        </a:lnSpc>
                        <a:spcAft>
                          <a:spcPts val="800"/>
                        </a:spcAft>
                      </a:pPr>
                      <a:r>
                        <a:rPr lang="en-US" sz="1050" b="0" u="none" strike="noStrike" cap="none" dirty="0">
                          <a:solidFill>
                            <a:schemeClr val="tx1"/>
                          </a:solidFill>
                          <a:effectLst/>
                          <a:sym typeface="Arial"/>
                        </a:rPr>
                        <a:t>Prioritize requirements based on their importance and value to users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IN" sz="1050" b="0" u="none" strike="noStrike" cap="none" dirty="0">
                          <a:solidFill>
                            <a:schemeClr val="tx1"/>
                          </a:solidFill>
                          <a:effectLst/>
                          <a:sym typeface="Arial"/>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3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70286990"/>
                  </a:ext>
                </a:extLst>
              </a:tr>
              <a:tr h="500374">
                <a:tc>
                  <a:txBody>
                    <a:bodyPr/>
                    <a:lstStyle/>
                    <a:p>
                      <a:pPr algn="ctr">
                        <a:lnSpc>
                          <a:spcPct val="107000"/>
                        </a:lnSpc>
                        <a:spcAft>
                          <a:spcPts val="800"/>
                        </a:spcAft>
                      </a:pPr>
                      <a:r>
                        <a:rPr lang="en-US" sz="1050" b="0" u="none" strike="noStrike" cap="none" dirty="0">
                          <a:solidFill>
                            <a:schemeClr val="tx1"/>
                          </a:solidFill>
                          <a:effectLst/>
                          <a:sym typeface="Arial"/>
                        </a:rPr>
                        <a:t>Create user stories and acceptance criteria for each requirement</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IN" sz="1050" b="0" u="none" strike="noStrike" cap="none" dirty="0">
                          <a:solidFill>
                            <a:schemeClr val="tx1"/>
                          </a:solidFill>
                          <a:effectLst/>
                          <a:sym typeface="Arial"/>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2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72544423"/>
                  </a:ext>
                </a:extLst>
              </a:tr>
              <a:tr h="500374">
                <a:tc>
                  <a:txBody>
                    <a:bodyPr/>
                    <a:lstStyle/>
                    <a:p>
                      <a:pPr algn="ctr">
                        <a:lnSpc>
                          <a:spcPct val="107000"/>
                        </a:lnSpc>
                        <a:spcAft>
                          <a:spcPts val="800"/>
                        </a:spcAft>
                      </a:pPr>
                      <a:r>
                        <a:rPr lang="en-US" sz="1050" b="0" u="none" strike="noStrike" cap="none" dirty="0">
                          <a:solidFill>
                            <a:schemeClr val="tx1"/>
                          </a:solidFill>
                          <a:effectLst/>
                          <a:sym typeface="Arial"/>
                        </a:rPr>
                        <a:t>Plan project iterations and define sprint timelines</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IN" sz="1050" b="0" u="none" strike="noStrike" cap="none" dirty="0">
                          <a:solidFill>
                            <a:schemeClr val="tx1"/>
                          </a:solidFill>
                          <a:effectLst/>
                          <a:sym typeface="Arial"/>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2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78424400"/>
                  </a:ext>
                </a:extLst>
              </a:tr>
            </a:tbl>
          </a:graphicData>
        </a:graphic>
      </p:graphicFrame>
    </p:spTree>
    <p:extLst>
      <p:ext uri="{BB962C8B-B14F-4D97-AF65-F5344CB8AC3E}">
        <p14:creationId xmlns:p14="http://schemas.microsoft.com/office/powerpoint/2010/main" val="971994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5A94EBC-45EA-663D-B377-011A9DA6FD81}"/>
              </a:ext>
            </a:extLst>
          </p:cNvPr>
          <p:cNvGraphicFramePr>
            <a:graphicFrameLocks noGrp="1"/>
          </p:cNvGraphicFramePr>
          <p:nvPr>
            <p:extLst>
              <p:ext uri="{D42A27DB-BD31-4B8C-83A1-F6EECF244321}">
                <p14:modId xmlns:p14="http://schemas.microsoft.com/office/powerpoint/2010/main" val="1677296561"/>
              </p:ext>
            </p:extLst>
          </p:nvPr>
        </p:nvGraphicFramePr>
        <p:xfrm>
          <a:off x="619432" y="1012528"/>
          <a:ext cx="7718685" cy="2999033"/>
        </p:xfrm>
        <a:graphic>
          <a:graphicData uri="http://schemas.openxmlformats.org/drawingml/2006/table">
            <a:tbl>
              <a:tblPr firstRow="1" firstCol="1" bandRow="1">
                <a:tableStyleId>{8799B23B-EC83-4686-B30A-512413B5E67A}</a:tableStyleId>
              </a:tblPr>
              <a:tblGrid>
                <a:gridCol w="2919211">
                  <a:extLst>
                    <a:ext uri="{9D8B030D-6E8A-4147-A177-3AD203B41FA5}">
                      <a16:colId xmlns:a16="http://schemas.microsoft.com/office/drawing/2014/main" val="1295928592"/>
                    </a:ext>
                  </a:extLst>
                </a:gridCol>
                <a:gridCol w="854539">
                  <a:extLst>
                    <a:ext uri="{9D8B030D-6E8A-4147-A177-3AD203B41FA5}">
                      <a16:colId xmlns:a16="http://schemas.microsoft.com/office/drawing/2014/main" val="1988074258"/>
                    </a:ext>
                  </a:extLst>
                </a:gridCol>
                <a:gridCol w="1021551">
                  <a:extLst>
                    <a:ext uri="{9D8B030D-6E8A-4147-A177-3AD203B41FA5}">
                      <a16:colId xmlns:a16="http://schemas.microsoft.com/office/drawing/2014/main" val="1508922621"/>
                    </a:ext>
                  </a:extLst>
                </a:gridCol>
                <a:gridCol w="1058430">
                  <a:extLst>
                    <a:ext uri="{9D8B030D-6E8A-4147-A177-3AD203B41FA5}">
                      <a16:colId xmlns:a16="http://schemas.microsoft.com/office/drawing/2014/main" val="2757899085"/>
                    </a:ext>
                  </a:extLst>
                </a:gridCol>
                <a:gridCol w="932477">
                  <a:extLst>
                    <a:ext uri="{9D8B030D-6E8A-4147-A177-3AD203B41FA5}">
                      <a16:colId xmlns:a16="http://schemas.microsoft.com/office/drawing/2014/main" val="3865658914"/>
                    </a:ext>
                  </a:extLst>
                </a:gridCol>
                <a:gridCol w="932477">
                  <a:extLst>
                    <a:ext uri="{9D8B030D-6E8A-4147-A177-3AD203B41FA5}">
                      <a16:colId xmlns:a16="http://schemas.microsoft.com/office/drawing/2014/main" val="2380761493"/>
                    </a:ext>
                  </a:extLst>
                </a:gridCol>
              </a:tblGrid>
              <a:tr h="410850">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Story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Sprint Ready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Priority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Story Point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89831852"/>
                  </a:ext>
                </a:extLst>
              </a:tr>
              <a:tr h="680450">
                <a:tc>
                  <a:txBody>
                    <a:bodyPr/>
                    <a:lstStyle/>
                    <a:p>
                      <a:pPr algn="ctr">
                        <a:lnSpc>
                          <a:spcPct val="107000"/>
                        </a:lnSpc>
                        <a:spcAft>
                          <a:spcPts val="800"/>
                        </a:spcAft>
                      </a:pPr>
                      <a:r>
                        <a:rPr lang="en-US" sz="1050" b="1" kern="0" dirty="0">
                          <a:effectLst/>
                        </a:rPr>
                        <a:t>Sprint #2: </a:t>
                      </a:r>
                      <a:endParaRPr lang="en-IN" sz="1050" b="1" kern="100" dirty="0">
                        <a:effectLst/>
                      </a:endParaRPr>
                    </a:p>
                    <a:p>
                      <a:pPr algn="ctr">
                        <a:lnSpc>
                          <a:spcPct val="107000"/>
                        </a:lnSpc>
                        <a:spcAft>
                          <a:spcPts val="800"/>
                        </a:spcAft>
                      </a:pPr>
                      <a:r>
                        <a:rPr lang="en-US" sz="1050" b="1" u="none" strike="noStrike" cap="none" dirty="0">
                          <a:solidFill>
                            <a:schemeClr val="tx1"/>
                          </a:solidFill>
                          <a:effectLst/>
                          <a:sym typeface="Arial"/>
                        </a:rPr>
                        <a:t>Project Setup and User Authentication</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68900784"/>
                  </a:ext>
                </a:extLst>
              </a:tr>
              <a:tr h="612371">
                <a:tc>
                  <a:txBody>
                    <a:bodyPr/>
                    <a:lstStyle/>
                    <a:p>
                      <a:pPr algn="ctr">
                        <a:lnSpc>
                          <a:spcPct val="107000"/>
                        </a:lnSpc>
                        <a:spcAft>
                          <a:spcPts val="800"/>
                        </a:spcAft>
                      </a:pPr>
                      <a:r>
                        <a:rPr lang="en-US" sz="1050" b="0" u="none" strike="noStrike" cap="none" dirty="0">
                          <a:solidFill>
                            <a:schemeClr val="tx1"/>
                          </a:solidFill>
                          <a:effectLst/>
                          <a:sym typeface="Arial"/>
                        </a:rPr>
                        <a:t>Set up project infrastructure, including database and development environment</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28896418"/>
                  </a:ext>
                </a:extLst>
              </a:tr>
              <a:tr h="698181">
                <a:tc>
                  <a:txBody>
                    <a:bodyPr/>
                    <a:lstStyle/>
                    <a:p>
                      <a:pPr algn="ctr">
                        <a:lnSpc>
                          <a:spcPct val="107000"/>
                        </a:lnSpc>
                        <a:spcAft>
                          <a:spcPts val="800"/>
                        </a:spcAft>
                      </a:pPr>
                      <a:r>
                        <a:rPr lang="en-US" sz="1050" b="0" u="none" strike="noStrike" cap="none" dirty="0">
                          <a:solidFill>
                            <a:schemeClr val="tx1"/>
                          </a:solidFill>
                          <a:effectLst/>
                          <a:sym typeface="Arial"/>
                        </a:rPr>
                        <a:t>Implement user authentication functionality for administrators and for user</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10093558"/>
                  </a:ext>
                </a:extLst>
              </a:tr>
              <a:tr h="597181">
                <a:tc>
                  <a:txBody>
                    <a:bodyPr/>
                    <a:lstStyle/>
                    <a:p>
                      <a:pPr algn="ctr">
                        <a:lnSpc>
                          <a:spcPct val="107000"/>
                        </a:lnSpc>
                        <a:spcAft>
                          <a:spcPts val="800"/>
                        </a:spcAft>
                      </a:pPr>
                      <a:r>
                        <a:rPr lang="en-US" sz="1050" b="0" u="none" strike="noStrike" cap="none" dirty="0">
                          <a:solidFill>
                            <a:schemeClr val="tx1"/>
                          </a:solidFill>
                          <a:effectLst/>
                          <a:sym typeface="Arial"/>
                        </a:rPr>
                        <a:t>Conduct initial testing and validation of user authentication</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70286990"/>
                  </a:ext>
                </a:extLst>
              </a:tr>
            </a:tbl>
          </a:graphicData>
        </a:graphic>
      </p:graphicFrame>
    </p:spTree>
    <p:extLst>
      <p:ext uri="{BB962C8B-B14F-4D97-AF65-F5344CB8AC3E}">
        <p14:creationId xmlns:p14="http://schemas.microsoft.com/office/powerpoint/2010/main" val="203585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5"/>
          <p:cNvPicPr preferRelativeResize="0"/>
          <p:nvPr/>
        </p:nvPicPr>
        <p:blipFill>
          <a:blip r:embed="rId3">
            <a:alphaModFix/>
          </a:blip>
          <a:stretch>
            <a:fillRect/>
          </a:stretch>
        </p:blipFill>
        <p:spPr>
          <a:xfrm>
            <a:off x="6349363" y="400322"/>
            <a:ext cx="2817973" cy="2178000"/>
          </a:xfrm>
          <a:prstGeom prst="rect">
            <a:avLst/>
          </a:prstGeom>
          <a:noFill/>
          <a:ln>
            <a:noFill/>
          </a:ln>
        </p:spPr>
      </p:pic>
      <p:pic>
        <p:nvPicPr>
          <p:cNvPr id="342" name="Google Shape;342;p35"/>
          <p:cNvPicPr preferRelativeResize="0"/>
          <p:nvPr/>
        </p:nvPicPr>
        <p:blipFill rotWithShape="1">
          <a:blip r:embed="rId4">
            <a:alphaModFix/>
          </a:blip>
          <a:srcRect l="27377" t="35445" r="27377" b="35448"/>
          <a:stretch/>
        </p:blipFill>
        <p:spPr>
          <a:xfrm>
            <a:off x="272250" y="305700"/>
            <a:ext cx="1113399" cy="553600"/>
          </a:xfrm>
          <a:prstGeom prst="rect">
            <a:avLst/>
          </a:prstGeom>
          <a:noFill/>
          <a:ln>
            <a:noFill/>
          </a:ln>
        </p:spPr>
      </p:pic>
      <p:pic>
        <p:nvPicPr>
          <p:cNvPr id="343" name="Google Shape;343;p35"/>
          <p:cNvPicPr preferRelativeResize="0"/>
          <p:nvPr/>
        </p:nvPicPr>
        <p:blipFill rotWithShape="1">
          <a:blip r:embed="rId5">
            <a:alphaModFix/>
          </a:blip>
          <a:srcRect l="47678" t="22433" r="37430" b="56036"/>
          <a:stretch/>
        </p:blipFill>
        <p:spPr>
          <a:xfrm>
            <a:off x="1385650" y="1073282"/>
            <a:ext cx="366451" cy="409475"/>
          </a:xfrm>
          <a:prstGeom prst="rect">
            <a:avLst/>
          </a:prstGeom>
          <a:noFill/>
          <a:ln>
            <a:noFill/>
          </a:ln>
        </p:spPr>
      </p:pic>
      <p:pic>
        <p:nvPicPr>
          <p:cNvPr id="344" name="Google Shape;344;p35"/>
          <p:cNvPicPr preferRelativeResize="0"/>
          <p:nvPr/>
        </p:nvPicPr>
        <p:blipFill rotWithShape="1">
          <a:blip r:embed="rId6">
            <a:alphaModFix/>
          </a:blip>
          <a:srcRect l="40958" t="26553" r="38544" b="47760"/>
          <a:stretch/>
        </p:blipFill>
        <p:spPr>
          <a:xfrm>
            <a:off x="7020428" y="3727050"/>
            <a:ext cx="504401" cy="488525"/>
          </a:xfrm>
          <a:prstGeom prst="rect">
            <a:avLst/>
          </a:prstGeom>
          <a:noFill/>
          <a:ln>
            <a:noFill/>
          </a:ln>
        </p:spPr>
      </p:pic>
      <p:sp>
        <p:nvSpPr>
          <p:cNvPr id="345" name="Google Shape;345;p35"/>
          <p:cNvSpPr txBox="1">
            <a:spLocks noGrp="1"/>
          </p:cNvSpPr>
          <p:nvPr>
            <p:ph type="title"/>
          </p:nvPr>
        </p:nvSpPr>
        <p:spPr>
          <a:xfrm>
            <a:off x="828949" y="1962003"/>
            <a:ext cx="6704730" cy="1293019"/>
          </a:xfrm>
          <a:prstGeom prst="rect">
            <a:avLst/>
          </a:prstGeom>
        </p:spPr>
        <p:txBody>
          <a:bodyPr spcFirstLastPara="1" wrap="square" lIns="91425" tIns="91425" rIns="91425" bIns="91425" anchor="b" anchorCtr="0">
            <a:noAutofit/>
          </a:bodyPr>
          <a:lstStyle/>
          <a:p>
            <a:pPr marL="285750" lvl="0" indent="-285750" algn="just" rtl="0">
              <a:spcBef>
                <a:spcPts val="0"/>
              </a:spcBef>
              <a:spcAft>
                <a:spcPts val="0"/>
              </a:spcAft>
              <a:buFont typeface="Wingdings" panose="05000000000000000000" pitchFamily="2" charset="2"/>
              <a:buChar char="§"/>
            </a:pPr>
            <a:r>
              <a:rPr lang="en-US" sz="1600" b="1" i="1" dirty="0">
                <a:solidFill>
                  <a:srgbClr val="0D0D0D"/>
                </a:solidFill>
                <a:effectLst/>
                <a:latin typeface="Book Antiqua" panose="02040602050305030304" pitchFamily="18" charset="0"/>
              </a:rPr>
              <a:t>Develop a user-friendly and feature-rich blog application that allows individuals to create, manage, and share their content in the form of blog posts. The application should cater to both content creators and readers, providing a seamless and engaging experience.</a:t>
            </a:r>
            <a:endParaRPr sz="1600" b="1" i="1" dirty="0">
              <a:latin typeface="Book Antiqua" panose="02040602050305030304" pitchFamily="18" charset="0"/>
            </a:endParaRPr>
          </a:p>
        </p:txBody>
      </p:sp>
      <p:sp>
        <p:nvSpPr>
          <p:cNvPr id="3" name="TextBox 2">
            <a:extLst>
              <a:ext uri="{FF2B5EF4-FFF2-40B4-BE49-F238E27FC236}">
                <a16:creationId xmlns:a16="http://schemas.microsoft.com/office/drawing/2014/main" id="{0FAE8698-81D0-43E6-B790-7FF80C4FEDC9}"/>
              </a:ext>
            </a:extLst>
          </p:cNvPr>
          <p:cNvSpPr txBox="1"/>
          <p:nvPr/>
        </p:nvSpPr>
        <p:spPr>
          <a:xfrm>
            <a:off x="1153942" y="1015380"/>
            <a:ext cx="5793581" cy="646331"/>
          </a:xfrm>
          <a:prstGeom prst="rect">
            <a:avLst/>
          </a:prstGeom>
          <a:noFill/>
        </p:spPr>
        <p:txBody>
          <a:bodyPr wrap="square">
            <a:sp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PROBLEM DEFINITION</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C0C4A6E-693D-9D57-3305-FFAC2E0BF8E2}"/>
              </a:ext>
            </a:extLst>
          </p:cNvPr>
          <p:cNvGraphicFramePr>
            <a:graphicFrameLocks noGrp="1"/>
          </p:cNvGraphicFramePr>
          <p:nvPr>
            <p:extLst>
              <p:ext uri="{D42A27DB-BD31-4B8C-83A1-F6EECF244321}">
                <p14:modId xmlns:p14="http://schemas.microsoft.com/office/powerpoint/2010/main" val="4279665673"/>
              </p:ext>
            </p:extLst>
          </p:nvPr>
        </p:nvGraphicFramePr>
        <p:xfrm>
          <a:off x="575186" y="538316"/>
          <a:ext cx="8292119" cy="4434152"/>
        </p:xfrm>
        <a:graphic>
          <a:graphicData uri="http://schemas.openxmlformats.org/drawingml/2006/table">
            <a:tbl>
              <a:tblPr firstRow="1" firstCol="1" bandRow="1">
                <a:tableStyleId>{8799B23B-EC83-4686-B30A-512413B5E67A}</a:tableStyleId>
              </a:tblPr>
              <a:tblGrid>
                <a:gridCol w="3153381">
                  <a:extLst>
                    <a:ext uri="{9D8B030D-6E8A-4147-A177-3AD203B41FA5}">
                      <a16:colId xmlns:a16="http://schemas.microsoft.com/office/drawing/2014/main" val="1295928592"/>
                    </a:ext>
                  </a:extLst>
                </a:gridCol>
                <a:gridCol w="877350">
                  <a:extLst>
                    <a:ext uri="{9D8B030D-6E8A-4147-A177-3AD203B41FA5}">
                      <a16:colId xmlns:a16="http://schemas.microsoft.com/office/drawing/2014/main" val="1988074258"/>
                    </a:ext>
                  </a:extLst>
                </a:gridCol>
                <a:gridCol w="1103497">
                  <a:extLst>
                    <a:ext uri="{9D8B030D-6E8A-4147-A177-3AD203B41FA5}">
                      <a16:colId xmlns:a16="http://schemas.microsoft.com/office/drawing/2014/main" val="1508922621"/>
                    </a:ext>
                  </a:extLst>
                </a:gridCol>
                <a:gridCol w="1143335">
                  <a:extLst>
                    <a:ext uri="{9D8B030D-6E8A-4147-A177-3AD203B41FA5}">
                      <a16:colId xmlns:a16="http://schemas.microsoft.com/office/drawing/2014/main" val="2757899085"/>
                    </a:ext>
                  </a:extLst>
                </a:gridCol>
                <a:gridCol w="1007278">
                  <a:extLst>
                    <a:ext uri="{9D8B030D-6E8A-4147-A177-3AD203B41FA5}">
                      <a16:colId xmlns:a16="http://schemas.microsoft.com/office/drawing/2014/main" val="3865658914"/>
                    </a:ext>
                  </a:extLst>
                </a:gridCol>
                <a:gridCol w="1007278">
                  <a:extLst>
                    <a:ext uri="{9D8B030D-6E8A-4147-A177-3AD203B41FA5}">
                      <a16:colId xmlns:a16="http://schemas.microsoft.com/office/drawing/2014/main" val="513375240"/>
                    </a:ext>
                  </a:extLst>
                </a:gridCol>
              </a:tblGrid>
              <a:tr h="431898">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Story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Sprint Ready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Priority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Story Point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89831852"/>
                  </a:ext>
                </a:extLst>
              </a:tr>
              <a:tr h="705987">
                <a:tc>
                  <a:txBody>
                    <a:bodyPr/>
                    <a:lstStyle/>
                    <a:p>
                      <a:pPr algn="ctr">
                        <a:lnSpc>
                          <a:spcPct val="107000"/>
                        </a:lnSpc>
                        <a:spcAft>
                          <a:spcPts val="800"/>
                        </a:spcAft>
                      </a:pPr>
                      <a:r>
                        <a:rPr lang="en-US" sz="1050" b="1" kern="0" dirty="0">
                          <a:effectLst/>
                        </a:rPr>
                        <a:t>Sprint #3: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Administrator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90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68900784"/>
                  </a:ext>
                </a:extLst>
              </a:tr>
              <a:tr h="678990">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20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28896418"/>
                  </a:ext>
                </a:extLst>
              </a:tr>
              <a:tr h="733949">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20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10093558"/>
                  </a:ext>
                </a:extLst>
              </a:tr>
              <a:tr h="62777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050" kern="0" dirty="0">
                          <a:effectLst/>
                        </a:rPr>
                        <a:t>15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70286990"/>
                  </a:ext>
                </a:extLst>
              </a:tr>
              <a:tr h="627776">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15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3230359"/>
                  </a:ext>
                </a:extLst>
              </a:tr>
              <a:tr h="627776">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 of administrator functionality</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20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4010933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485EB18-7A62-70AF-E17E-1F98D8413A63}"/>
              </a:ext>
            </a:extLst>
          </p:cNvPr>
          <p:cNvGraphicFramePr>
            <a:graphicFrameLocks noGrp="1"/>
          </p:cNvGraphicFramePr>
          <p:nvPr>
            <p:extLst>
              <p:ext uri="{D42A27DB-BD31-4B8C-83A1-F6EECF244321}">
                <p14:modId xmlns:p14="http://schemas.microsoft.com/office/powerpoint/2010/main" val="3227640105"/>
              </p:ext>
            </p:extLst>
          </p:nvPr>
        </p:nvGraphicFramePr>
        <p:xfrm>
          <a:off x="1386349" y="789038"/>
          <a:ext cx="6804136" cy="3844216"/>
        </p:xfrm>
        <a:graphic>
          <a:graphicData uri="http://schemas.openxmlformats.org/drawingml/2006/table">
            <a:tbl>
              <a:tblPr firstRow="1" firstCol="1" bandRow="1">
                <a:tableStyleId>{8799B23B-EC83-4686-B30A-512413B5E67A}</a:tableStyleId>
              </a:tblPr>
              <a:tblGrid>
                <a:gridCol w="2573327">
                  <a:extLst>
                    <a:ext uri="{9D8B030D-6E8A-4147-A177-3AD203B41FA5}">
                      <a16:colId xmlns:a16="http://schemas.microsoft.com/office/drawing/2014/main" val="1295928592"/>
                    </a:ext>
                  </a:extLst>
                </a:gridCol>
                <a:gridCol w="753289">
                  <a:extLst>
                    <a:ext uri="{9D8B030D-6E8A-4147-A177-3AD203B41FA5}">
                      <a16:colId xmlns:a16="http://schemas.microsoft.com/office/drawing/2014/main" val="1988074258"/>
                    </a:ext>
                  </a:extLst>
                </a:gridCol>
                <a:gridCol w="900512">
                  <a:extLst>
                    <a:ext uri="{9D8B030D-6E8A-4147-A177-3AD203B41FA5}">
                      <a16:colId xmlns:a16="http://schemas.microsoft.com/office/drawing/2014/main" val="1508922621"/>
                    </a:ext>
                  </a:extLst>
                </a:gridCol>
                <a:gridCol w="933022">
                  <a:extLst>
                    <a:ext uri="{9D8B030D-6E8A-4147-A177-3AD203B41FA5}">
                      <a16:colId xmlns:a16="http://schemas.microsoft.com/office/drawing/2014/main" val="2757899085"/>
                    </a:ext>
                  </a:extLst>
                </a:gridCol>
                <a:gridCol w="821993">
                  <a:extLst>
                    <a:ext uri="{9D8B030D-6E8A-4147-A177-3AD203B41FA5}">
                      <a16:colId xmlns:a16="http://schemas.microsoft.com/office/drawing/2014/main" val="3865658914"/>
                    </a:ext>
                  </a:extLst>
                </a:gridCol>
                <a:gridCol w="821993">
                  <a:extLst>
                    <a:ext uri="{9D8B030D-6E8A-4147-A177-3AD203B41FA5}">
                      <a16:colId xmlns:a16="http://schemas.microsoft.com/office/drawing/2014/main" val="12199286"/>
                    </a:ext>
                  </a:extLst>
                </a:gridCol>
              </a:tblGrid>
              <a:tr h="374437">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Story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Sprint Ready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Priority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Story Point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89831852"/>
                  </a:ext>
                </a:extLst>
              </a:tr>
              <a:tr h="612060">
                <a:tc>
                  <a:txBody>
                    <a:bodyPr/>
                    <a:lstStyle/>
                    <a:p>
                      <a:pPr algn="ctr">
                        <a:lnSpc>
                          <a:spcPct val="107000"/>
                        </a:lnSpc>
                        <a:spcAft>
                          <a:spcPts val="800"/>
                        </a:spcAft>
                      </a:pPr>
                      <a:r>
                        <a:rPr lang="en-US" sz="1050" b="1" kern="0" dirty="0">
                          <a:effectLst/>
                        </a:rPr>
                        <a:t>Sprint #4: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Student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30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68900784"/>
                  </a:ext>
                </a:extLst>
              </a:tr>
              <a:tr h="544254">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28896418"/>
                  </a:ext>
                </a:extLst>
              </a:tr>
              <a:tr h="636302">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10093558"/>
                  </a:ext>
                </a:extLst>
              </a:tr>
              <a:tr h="588655">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70286990"/>
                  </a:ext>
                </a:extLst>
              </a:tr>
              <a:tr h="544254">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3230359"/>
                  </a:ext>
                </a:extLst>
              </a:tr>
              <a:tr h="544254">
                <a:tc>
                  <a:txBody>
                    <a:bodyPr/>
                    <a:lstStyle/>
                    <a:p>
                      <a:pPr algn="ctr">
                        <a:lnSpc>
                          <a:spcPct val="107000"/>
                        </a:lnSpc>
                        <a:spcAft>
                          <a:spcPts val="800"/>
                        </a:spcAft>
                      </a:pPr>
                      <a:r>
                        <a:rPr lang="en-US" sz="1050" b="0" u="none" strike="noStrike" cap="none" dirty="0">
                          <a:solidFill>
                            <a:schemeClr val="tx1"/>
                          </a:solidFill>
                          <a:effectLst/>
                          <a:sym typeface="Arial"/>
                        </a:rPr>
                        <a:t>Conduct testing and validation for report creation </a:t>
                      </a: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157553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C7A31C2-774F-57F3-DEB8-C01909373FF5}"/>
              </a:ext>
            </a:extLst>
          </p:cNvPr>
          <p:cNvGraphicFramePr>
            <a:graphicFrameLocks noGrp="1"/>
          </p:cNvGraphicFramePr>
          <p:nvPr>
            <p:extLst>
              <p:ext uri="{D42A27DB-BD31-4B8C-83A1-F6EECF244321}">
                <p14:modId xmlns:p14="http://schemas.microsoft.com/office/powerpoint/2010/main" val="314418153"/>
              </p:ext>
            </p:extLst>
          </p:nvPr>
        </p:nvGraphicFramePr>
        <p:xfrm>
          <a:off x="1089137" y="958645"/>
          <a:ext cx="6965726" cy="3675645"/>
        </p:xfrm>
        <a:graphic>
          <a:graphicData uri="http://schemas.openxmlformats.org/drawingml/2006/table">
            <a:tbl>
              <a:tblPr firstRow="1" firstCol="1" bandRow="1">
                <a:tableStyleId>{8799B23B-EC83-4686-B30A-512413B5E67A}</a:tableStyleId>
              </a:tblPr>
              <a:tblGrid>
                <a:gridCol w="2634441">
                  <a:extLst>
                    <a:ext uri="{9D8B030D-6E8A-4147-A177-3AD203B41FA5}">
                      <a16:colId xmlns:a16="http://schemas.microsoft.com/office/drawing/2014/main" val="1295928592"/>
                    </a:ext>
                  </a:extLst>
                </a:gridCol>
                <a:gridCol w="771179">
                  <a:extLst>
                    <a:ext uri="{9D8B030D-6E8A-4147-A177-3AD203B41FA5}">
                      <a16:colId xmlns:a16="http://schemas.microsoft.com/office/drawing/2014/main" val="1988074258"/>
                    </a:ext>
                  </a:extLst>
                </a:gridCol>
                <a:gridCol w="921898">
                  <a:extLst>
                    <a:ext uri="{9D8B030D-6E8A-4147-A177-3AD203B41FA5}">
                      <a16:colId xmlns:a16="http://schemas.microsoft.com/office/drawing/2014/main" val="1508922621"/>
                    </a:ext>
                  </a:extLst>
                </a:gridCol>
                <a:gridCol w="955180">
                  <a:extLst>
                    <a:ext uri="{9D8B030D-6E8A-4147-A177-3AD203B41FA5}">
                      <a16:colId xmlns:a16="http://schemas.microsoft.com/office/drawing/2014/main" val="2757899085"/>
                    </a:ext>
                  </a:extLst>
                </a:gridCol>
                <a:gridCol w="841514">
                  <a:extLst>
                    <a:ext uri="{9D8B030D-6E8A-4147-A177-3AD203B41FA5}">
                      <a16:colId xmlns:a16="http://schemas.microsoft.com/office/drawing/2014/main" val="3865658914"/>
                    </a:ext>
                  </a:extLst>
                </a:gridCol>
                <a:gridCol w="841514">
                  <a:extLst>
                    <a:ext uri="{9D8B030D-6E8A-4147-A177-3AD203B41FA5}">
                      <a16:colId xmlns:a16="http://schemas.microsoft.com/office/drawing/2014/main" val="1307965335"/>
                    </a:ext>
                  </a:extLst>
                </a:gridCol>
              </a:tblGrid>
              <a:tr h="362201">
                <a:tc>
                  <a:txBody>
                    <a:bodyPr/>
                    <a:lstStyle/>
                    <a:p>
                      <a:pPr algn="ctr">
                        <a:lnSpc>
                          <a:spcPct val="107000"/>
                        </a:lnSpc>
                        <a:spcAft>
                          <a:spcPts val="800"/>
                        </a:spcAft>
                      </a:pPr>
                      <a:r>
                        <a:rPr lang="en-US" sz="1050" kern="0" dirty="0">
                          <a:effectLst/>
                        </a:rPr>
                        <a:t>Task Name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Story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Sprint Ready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Priority</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Status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Story Point</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89831852"/>
                  </a:ext>
                </a:extLst>
              </a:tr>
              <a:tr h="592059">
                <a:tc>
                  <a:txBody>
                    <a:bodyPr/>
                    <a:lstStyle/>
                    <a:p>
                      <a:pPr algn="ctr">
                        <a:lnSpc>
                          <a:spcPct val="107000"/>
                        </a:lnSpc>
                        <a:spcAft>
                          <a:spcPts val="800"/>
                        </a:spcAft>
                      </a:pPr>
                      <a:r>
                        <a:rPr lang="en-US" sz="1050" b="1" kern="0" dirty="0">
                          <a:effectLst/>
                        </a:rPr>
                        <a:t>Sprint #5: </a:t>
                      </a:r>
                      <a:endParaRPr lang="en-IN" sz="1050" b="1" kern="100" dirty="0">
                        <a:effectLst/>
                      </a:endParaRPr>
                    </a:p>
                    <a:p>
                      <a:pPr algn="ctr">
                        <a:lnSpc>
                          <a:spcPct val="107000"/>
                        </a:lnSpc>
                        <a:spcAft>
                          <a:spcPts val="800"/>
                        </a:spcAft>
                      </a:pPr>
                      <a:r>
                        <a:rPr lang="en-IN" sz="1050" b="1" u="none" strike="noStrike" cap="none" dirty="0">
                          <a:solidFill>
                            <a:schemeClr val="tx1"/>
                          </a:solidFill>
                          <a:effectLst/>
                          <a:sym typeface="Arial"/>
                        </a:rPr>
                        <a:t>Student Functionality</a:t>
                      </a:r>
                      <a:endParaRPr lang="en-IN" sz="1050" b="1"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30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68900784"/>
                  </a:ext>
                </a:extLst>
              </a:tr>
              <a:tr h="526469">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28896418"/>
                  </a:ext>
                </a:extLst>
              </a:tr>
              <a:tr h="615509">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10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10093558"/>
                  </a:ext>
                </a:extLst>
              </a:tr>
              <a:tr h="526469">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5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70286990"/>
                  </a:ext>
                </a:extLst>
              </a:tr>
              <a:tr h="526469">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2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3230359"/>
                  </a:ext>
                </a:extLst>
              </a:tr>
              <a:tr h="526469">
                <a:tc>
                  <a:txBody>
                    <a:bodyPr/>
                    <a:lstStyle/>
                    <a:p>
                      <a:pPr algn="ctr">
                        <a:lnSpc>
                          <a:spcPct val="107000"/>
                        </a:lnSpc>
                        <a:spcAft>
                          <a:spcPts val="800"/>
                        </a:spcAft>
                      </a:pPr>
                      <a:endParaRPr lang="en-IN" sz="1050" b="0" kern="100" dirty="0">
                        <a:effectLst/>
                        <a:latin typeface="Calibri" panose="020F0502020204030204" pitchFamily="34" charset="0"/>
                        <a:ea typeface="Calibri" panose="020F0502020204030204" pitchFamily="34" charset="0"/>
                        <a:cs typeface="Calibri" panose="020F0502020204030204" pitchFamily="34" charset="0"/>
                      </a:endParaRPr>
                    </a:p>
                  </a:txBody>
                  <a:tcPr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Yes</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0" dirty="0">
                          <a:effectLst/>
                        </a:rPr>
                        <a:t>High</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Complete</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en-US" sz="1050" kern="100" dirty="0">
                          <a:effectLst/>
                        </a:rPr>
                        <a:t>3 SP</a:t>
                      </a:r>
                      <a:endParaRPr lang="en-IN" sz="105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97884046"/>
                  </a:ext>
                </a:extLst>
              </a:tr>
            </a:tbl>
          </a:graphicData>
        </a:graphic>
      </p:graphicFrame>
    </p:spTree>
    <p:extLst>
      <p:ext uri="{BB962C8B-B14F-4D97-AF65-F5344CB8AC3E}">
        <p14:creationId xmlns:p14="http://schemas.microsoft.com/office/powerpoint/2010/main" val="1103492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7424345-2F4B-887E-3317-AEE055412D25}"/>
              </a:ext>
            </a:extLst>
          </p:cNvPr>
          <p:cNvGraphicFramePr>
            <a:graphicFrameLocks noGrp="1"/>
          </p:cNvGraphicFramePr>
          <p:nvPr>
            <p:extLst>
              <p:ext uri="{D42A27DB-BD31-4B8C-83A1-F6EECF244321}">
                <p14:modId xmlns:p14="http://schemas.microsoft.com/office/powerpoint/2010/main" val="3741854570"/>
              </p:ext>
            </p:extLst>
          </p:nvPr>
        </p:nvGraphicFramePr>
        <p:xfrm>
          <a:off x="1295774" y="959644"/>
          <a:ext cx="6590928" cy="3416300"/>
        </p:xfrm>
        <a:graphic>
          <a:graphicData uri="http://schemas.openxmlformats.org/drawingml/2006/table">
            <a:tbl>
              <a:tblPr firstRow="1" bandRow="1">
                <a:tableStyleId>{F56A9494-6D68-4638-B21F-4AA61F76EF17}</a:tableStyleId>
              </a:tblPr>
              <a:tblGrid>
                <a:gridCol w="1098488">
                  <a:extLst>
                    <a:ext uri="{9D8B030D-6E8A-4147-A177-3AD203B41FA5}">
                      <a16:colId xmlns:a16="http://schemas.microsoft.com/office/drawing/2014/main" val="3336214771"/>
                    </a:ext>
                  </a:extLst>
                </a:gridCol>
                <a:gridCol w="1098488">
                  <a:extLst>
                    <a:ext uri="{9D8B030D-6E8A-4147-A177-3AD203B41FA5}">
                      <a16:colId xmlns:a16="http://schemas.microsoft.com/office/drawing/2014/main" val="3981985217"/>
                    </a:ext>
                  </a:extLst>
                </a:gridCol>
                <a:gridCol w="1098488">
                  <a:extLst>
                    <a:ext uri="{9D8B030D-6E8A-4147-A177-3AD203B41FA5}">
                      <a16:colId xmlns:a16="http://schemas.microsoft.com/office/drawing/2014/main" val="1346038253"/>
                    </a:ext>
                  </a:extLst>
                </a:gridCol>
                <a:gridCol w="1098488">
                  <a:extLst>
                    <a:ext uri="{9D8B030D-6E8A-4147-A177-3AD203B41FA5}">
                      <a16:colId xmlns:a16="http://schemas.microsoft.com/office/drawing/2014/main" val="2639954235"/>
                    </a:ext>
                  </a:extLst>
                </a:gridCol>
                <a:gridCol w="1098488">
                  <a:extLst>
                    <a:ext uri="{9D8B030D-6E8A-4147-A177-3AD203B41FA5}">
                      <a16:colId xmlns:a16="http://schemas.microsoft.com/office/drawing/2014/main" val="3963401483"/>
                    </a:ext>
                  </a:extLst>
                </a:gridCol>
                <a:gridCol w="1098488">
                  <a:extLst>
                    <a:ext uri="{9D8B030D-6E8A-4147-A177-3AD203B41FA5}">
                      <a16:colId xmlns:a16="http://schemas.microsoft.com/office/drawing/2014/main" val="1530299828"/>
                    </a:ext>
                  </a:extLst>
                </a:gridCol>
              </a:tblGrid>
              <a:tr h="276367">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Case</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Date</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Action</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Expected result</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Actual result</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Pass/fail</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4242103834"/>
                  </a:ext>
                </a:extLst>
              </a:tr>
              <a:tr h="445357">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1</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27-09-2023</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Login / reg</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Add data in database </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Add successful</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1795008446"/>
                  </a:ext>
                </a:extLst>
              </a:tr>
              <a:tr h="276367">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2</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10-10-2023</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US" sz="1000" b="1" i="1" kern="100">
                          <a:effectLst>
                            <a:outerShdw blurRad="38100" dist="38100" dir="2700000" algn="tl">
                              <a:srgbClr val="000000">
                                <a:alpha val="43137"/>
                              </a:srgbClr>
                            </a:outerShdw>
                          </a:effectLst>
                          <a:latin typeface="Book Antiqua" panose="02040602050305030304" pitchFamily="18" charset="0"/>
                        </a:rPr>
                        <a:t>Home page</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Blog are visible </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 Successful</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589303133"/>
                  </a:ext>
                </a:extLst>
              </a:tr>
              <a:tr h="445357">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3</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26-10-2023</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US" sz="1000" b="1" i="1" kern="100">
                          <a:effectLst>
                            <a:outerShdw blurRad="38100" dist="38100" dir="2700000" algn="tl">
                              <a:srgbClr val="000000">
                                <a:alpha val="43137"/>
                              </a:srgbClr>
                            </a:outerShdw>
                          </a:effectLst>
                          <a:latin typeface="Book Antiqua" panose="02040602050305030304" pitchFamily="18" charset="0"/>
                        </a:rPr>
                        <a:t>Add category page</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US" sz="1000" b="1" i="1" kern="100">
                          <a:effectLst>
                            <a:outerShdw blurRad="38100" dist="38100" dir="2700000" algn="tl">
                              <a:srgbClr val="000000">
                                <a:alpha val="43137"/>
                              </a:srgbClr>
                            </a:outerShdw>
                          </a:effectLst>
                          <a:latin typeface="Book Antiqua" panose="02040602050305030304" pitchFamily="18" charset="0"/>
                        </a:rPr>
                        <a:t>blog added into category</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 Successful</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1192559134"/>
                  </a:ext>
                </a:extLst>
              </a:tr>
              <a:tr h="445357">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4</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15-11-2023</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Editor/ img</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Edit and display img</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Successful</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1458568045"/>
                  </a:ext>
                </a:extLst>
              </a:tr>
              <a:tr h="445357">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5</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15-01-2024</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Admin page</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Admin can see current user</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Successfully</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741690993"/>
                  </a:ext>
                </a:extLst>
              </a:tr>
              <a:tr h="541069">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6</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17-02-2024</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Adduser / edit</a:t>
                      </a:r>
                      <a:endParaRPr lang="en-US" sz="1000" b="1" i="1" kern="100">
                        <a:effectLst>
                          <a:outerShdw blurRad="38100" dist="38100" dir="2700000" algn="tl">
                            <a:srgbClr val="000000">
                              <a:alpha val="43137"/>
                            </a:srgbClr>
                          </a:outerShdw>
                        </a:effectLst>
                        <a:latin typeface="Book Antiqua" panose="02040602050305030304" pitchFamily="18" charset="0"/>
                      </a:endParaRPr>
                    </a:p>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user</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add successfully</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Successfully</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Pass </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16728038"/>
                  </a:ext>
                </a:extLst>
              </a:tr>
              <a:tr h="541069">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7</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20-03-2024</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Delete user</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Delete </a:t>
                      </a:r>
                      <a:endParaRPr lang="en-US" sz="1000" b="1" i="1" kern="100">
                        <a:effectLst>
                          <a:outerShdw blurRad="38100" dist="38100" dir="2700000" algn="tl">
                            <a:srgbClr val="000000">
                              <a:alpha val="43137"/>
                            </a:srgbClr>
                          </a:outerShdw>
                        </a:effectLst>
                        <a:latin typeface="Book Antiqua" panose="02040602050305030304" pitchFamily="18" charset="0"/>
                      </a:endParaRPr>
                    </a:p>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successfully</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a:effectLst>
                            <a:outerShdw blurRad="38100" dist="38100" dir="2700000" algn="tl">
                              <a:srgbClr val="000000">
                                <a:alpha val="43137"/>
                              </a:srgbClr>
                            </a:outerShdw>
                          </a:effectLst>
                          <a:latin typeface="Book Antiqua" panose="02040602050305030304" pitchFamily="18" charset="0"/>
                        </a:rPr>
                        <a:t>Successful</a:t>
                      </a:r>
                      <a:endParaRPr lang="en-US" sz="1000" b="1" i="1" kern="10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tc>
                  <a:txBody>
                    <a:bodyPr/>
                    <a:lstStyle/>
                    <a:p>
                      <a:pPr marL="0" marR="0" algn="just">
                        <a:lnSpc>
                          <a:spcPct val="107000"/>
                        </a:lnSpc>
                        <a:spcBef>
                          <a:spcPts val="0"/>
                        </a:spcBef>
                        <a:spcAft>
                          <a:spcPts val="800"/>
                        </a:spcAft>
                      </a:pPr>
                      <a:r>
                        <a:rPr lang="en-IN" sz="1000" b="1" i="1" kern="100" dirty="0">
                          <a:effectLst>
                            <a:outerShdw blurRad="38100" dist="38100" dir="2700000" algn="tl">
                              <a:srgbClr val="000000">
                                <a:alpha val="43137"/>
                              </a:srgbClr>
                            </a:outerShdw>
                          </a:effectLst>
                          <a:latin typeface="Book Antiqua" panose="02040602050305030304" pitchFamily="18" charset="0"/>
                        </a:rPr>
                        <a:t>Pass</a:t>
                      </a:r>
                      <a:endParaRPr lang="en-US" sz="1000" b="1" i="1" kern="100"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txBody>
                  <a:tcPr marL="94515" marR="94515" marT="57427" marB="57427"/>
                </a:tc>
                <a:extLst>
                  <a:ext uri="{0D108BD9-81ED-4DB2-BD59-A6C34878D82A}">
                    <a16:rowId xmlns:a16="http://schemas.microsoft.com/office/drawing/2014/main" val="2729880850"/>
                  </a:ext>
                </a:extLst>
              </a:tr>
            </a:tbl>
          </a:graphicData>
        </a:graphic>
      </p:graphicFrame>
      <p:sp>
        <p:nvSpPr>
          <p:cNvPr id="3" name="Rectangle 1">
            <a:extLst>
              <a:ext uri="{FF2B5EF4-FFF2-40B4-BE49-F238E27FC236}">
                <a16:creationId xmlns:a16="http://schemas.microsoft.com/office/drawing/2014/main" id="{D6264E8B-8CE5-AD29-7115-1A4531D01225}"/>
              </a:ext>
            </a:extLst>
          </p:cNvPr>
          <p:cNvSpPr>
            <a:spLocks noChangeArrowheads="1"/>
          </p:cNvSpPr>
          <p:nvPr/>
        </p:nvSpPr>
        <p:spPr bwMode="auto">
          <a:xfrm>
            <a:off x="3118521" y="262266"/>
            <a:ext cx="27831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sng" strike="noStrike" cap="none" normalizeH="0" baseline="0" dirty="0">
                <a:ln>
                  <a:noFill/>
                </a:ln>
                <a:solidFill>
                  <a:schemeClr val="tx1"/>
                </a:solid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Arial" panose="020B0604020202020204" pitchFamily="34" charset="0"/>
              </a:rPr>
              <a:t>Agile Test Plan</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3507435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68"/>
          <p:cNvSpPr txBox="1">
            <a:spLocks noGrp="1"/>
          </p:cNvSpPr>
          <p:nvPr>
            <p:ph type="body" idx="1"/>
          </p:nvPr>
        </p:nvSpPr>
        <p:spPr>
          <a:xfrm>
            <a:off x="889075" y="1531500"/>
            <a:ext cx="6280500" cy="2080500"/>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sz="18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The future enhancement are given below:</a:t>
            </a:r>
          </a:p>
          <a:p>
            <a:pPr marL="285750" indent="-285750" algn="just">
              <a:lnSpc>
                <a:spcPct val="107000"/>
              </a:lnSpc>
              <a:spcAft>
                <a:spcPts val="800"/>
              </a:spcAft>
              <a:buFont typeface="Wingdings" panose="05000000000000000000" pitchFamily="2" charset="2"/>
              <a:buChar char="§"/>
              <a:tabLst>
                <a:tab pos="457200" algn="l"/>
              </a:tabLst>
            </a:pPr>
            <a:r>
              <a:rPr lang="en-US" sz="18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Try to store data on cloud like AWS/Azure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sz="18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And try to add subscription after post limited blog</a:t>
            </a:r>
          </a:p>
        </p:txBody>
      </p:sp>
      <p:sp>
        <p:nvSpPr>
          <p:cNvPr id="1051" name="Google Shape;1051;p68"/>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IN" sz="3600" b="1" i="1" u="sng" dirty="0">
                <a:effectLst/>
                <a:latin typeface="Arial Rounded MT Bold" panose="020F0704030504030204" pitchFamily="34" charset="0"/>
                <a:ea typeface="Calibri" panose="020F0502020204030204" pitchFamily="34" charset="0"/>
                <a:cs typeface="Arial" panose="020B0604020202020204" pitchFamily="34" charset="0"/>
              </a:rPr>
              <a:t>Future Enhancements</a:t>
            </a:r>
            <a:endParaRPr lang="en-US" sz="3600" dirty="0">
              <a:effectLst/>
              <a:latin typeface="Arial Rounded MT Bold" panose="020F0704030504030204" pitchFamily="34" charset="0"/>
              <a:ea typeface="Calibri" panose="020F0502020204030204" pitchFamily="34" charset="0"/>
              <a:cs typeface="Arial" panose="020B0604020202020204" pitchFamily="34" charset="0"/>
            </a:endParaRPr>
          </a:p>
        </p:txBody>
      </p:sp>
      <p:pic>
        <p:nvPicPr>
          <p:cNvPr id="1052" name="Google Shape;1052;p68"/>
          <p:cNvPicPr preferRelativeResize="0"/>
          <p:nvPr/>
        </p:nvPicPr>
        <p:blipFill rotWithShape="1">
          <a:blip r:embed="rId3">
            <a:alphaModFix/>
          </a:blip>
          <a:srcRect l="17251" t="19649" r="17251" b="19649"/>
          <a:stretch/>
        </p:blipFill>
        <p:spPr>
          <a:xfrm>
            <a:off x="6980174" y="3222087"/>
            <a:ext cx="1325300" cy="1277299"/>
          </a:xfrm>
          <a:prstGeom prst="rect">
            <a:avLst/>
          </a:prstGeom>
          <a:noFill/>
          <a:ln>
            <a:noFill/>
          </a:ln>
        </p:spPr>
      </p:pic>
      <p:pic>
        <p:nvPicPr>
          <p:cNvPr id="1053" name="Google Shape;1053;p68"/>
          <p:cNvPicPr preferRelativeResize="0"/>
          <p:nvPr/>
        </p:nvPicPr>
        <p:blipFill rotWithShape="1">
          <a:blip r:embed="rId4">
            <a:alphaModFix/>
          </a:blip>
          <a:srcRect l="27928" t="30462" r="26865" b="32205"/>
          <a:stretch/>
        </p:blipFill>
        <p:spPr>
          <a:xfrm>
            <a:off x="6610625" y="2170875"/>
            <a:ext cx="1117901" cy="959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D9B5D2-9718-CE6F-A189-369ECB30ECE7}"/>
              </a:ext>
            </a:extLst>
          </p:cNvPr>
          <p:cNvSpPr>
            <a:spLocks noGrp="1"/>
          </p:cNvSpPr>
          <p:nvPr>
            <p:ph type="body" idx="1"/>
          </p:nvPr>
        </p:nvSpPr>
        <p:spPr>
          <a:xfrm>
            <a:off x="1055756" y="579955"/>
            <a:ext cx="4773544" cy="4299225"/>
          </a:xfrm>
        </p:spPr>
        <p:txBody>
          <a:bodyPr/>
          <a:lstStyle/>
          <a:p>
            <a:pPr marL="0" marR="0" algn="just">
              <a:lnSpc>
                <a:spcPct val="107000"/>
              </a:lnSpc>
              <a:spcBef>
                <a:spcPts val="0"/>
              </a:spcBef>
              <a:spcAft>
                <a:spcPts val="800"/>
              </a:spcAft>
              <a:buFont typeface="Wingdings" panose="05000000000000000000" pitchFamily="2" charset="2"/>
              <a:buChar char="§"/>
            </a:pPr>
            <a:r>
              <a:rPr lang="en-IN" sz="1400" b="1" i="1" u="sng"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Conclusion</a:t>
            </a:r>
            <a:endPar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IN"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This web Application is easy to use and user friendly and User can choose options according to him. </a:t>
            </a:r>
            <a:endPar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IN"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This application can also help to search or read new blogs on any particular topic.</a:t>
            </a:r>
            <a:endPar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buFont typeface="Wingdings" panose="05000000000000000000" pitchFamily="2" charset="2"/>
              <a:buChar char="§"/>
            </a:pPr>
            <a:endParaRPr lang="en-IN" sz="1400" b="1" i="1" u="sng"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buFont typeface="Wingdings" panose="05000000000000000000" pitchFamily="2" charset="2"/>
              <a:buChar char="§"/>
            </a:pPr>
            <a:r>
              <a:rPr lang="en-IN" sz="1400" b="1" i="1" u="sng"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Bibliography</a:t>
            </a:r>
            <a:endPar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IN"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rPr>
              <a:t>Website : </a:t>
            </a:r>
            <a:endParaRPr lang="en-US" sz="1400"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tabLst>
                <a:tab pos="914400" algn="l"/>
              </a:tabLst>
            </a:pPr>
            <a:r>
              <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hlinkClick r:id="rId2"/>
              </a:rPr>
              <a:t>https://www.blogpost.home-page.com</a:t>
            </a:r>
            <a:endPar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tabLst>
                <a:tab pos="914400" algn="l"/>
              </a:tabLst>
            </a:pPr>
            <a:r>
              <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hlinkClick r:id="rId3"/>
              </a:rPr>
              <a:t>https://www.github.com</a:t>
            </a:r>
            <a:endPar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tabLst>
                <a:tab pos="914400" algn="l"/>
              </a:tabLst>
            </a:pPr>
            <a:r>
              <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hlinkClick r:id="rId4"/>
              </a:rPr>
              <a:t>https://www.react.dev.document.com</a:t>
            </a:r>
            <a:endPar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tabLst>
                <a:tab pos="914400" algn="l"/>
              </a:tabLst>
            </a:pPr>
            <a:r>
              <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rPr>
              <a:t>https://www.tailwind.com</a:t>
            </a:r>
            <a:endPar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Wingdings" panose="05000000000000000000" pitchFamily="2" charset="2"/>
              <a:buChar char="§"/>
              <a:tabLst>
                <a:tab pos="914400" algn="l"/>
              </a:tabLst>
            </a:pPr>
            <a:r>
              <a:rPr lang="en-IN" b="1" i="1" u="sng" dirty="0">
                <a:solidFill>
                  <a:srgbClr val="0563C1"/>
                </a:solidFill>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https://www.stackoverflow.com</a:t>
            </a:r>
            <a:endPar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
            </a:pPr>
            <a:endParaRPr lang="en-US" sz="1050" dirty="0"/>
          </a:p>
        </p:txBody>
      </p:sp>
    </p:spTree>
    <p:extLst>
      <p:ext uri="{BB962C8B-B14F-4D97-AF65-F5344CB8AC3E}">
        <p14:creationId xmlns:p14="http://schemas.microsoft.com/office/powerpoint/2010/main" val="2467640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056A-7E53-19EA-6C09-B3C60E9100B6}"/>
              </a:ext>
            </a:extLst>
          </p:cNvPr>
          <p:cNvSpPr>
            <a:spLocks noGrp="1"/>
          </p:cNvSpPr>
          <p:nvPr>
            <p:ph type="title"/>
          </p:nvPr>
        </p:nvSpPr>
        <p:spPr>
          <a:xfrm>
            <a:off x="1591538" y="2285400"/>
            <a:ext cx="5804100" cy="572700"/>
          </a:xfrm>
        </p:spPr>
        <p:txBody>
          <a:bodyPr/>
          <a:lstStyle/>
          <a:p>
            <a:pPr algn="ctr"/>
            <a:r>
              <a:rPr lang="en-US" dirty="0"/>
              <a:t>Thank you</a:t>
            </a:r>
          </a:p>
        </p:txBody>
      </p:sp>
    </p:spTree>
    <p:extLst>
      <p:ext uri="{BB962C8B-B14F-4D97-AF65-F5344CB8AC3E}">
        <p14:creationId xmlns:p14="http://schemas.microsoft.com/office/powerpoint/2010/main" val="70790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1"/>
        <p:cNvGrpSpPr/>
        <p:nvPr/>
      </p:nvGrpSpPr>
      <p:grpSpPr>
        <a:xfrm>
          <a:off x="0" y="0"/>
          <a:ext cx="0" cy="0"/>
          <a:chOff x="0" y="0"/>
          <a:chExt cx="0" cy="0"/>
        </a:xfrm>
      </p:grpSpPr>
      <p:sp>
        <p:nvSpPr>
          <p:cNvPr id="1092" name="Google Shape;1092;p7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93" name="Google Shape;1093;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94" name="Google Shape;1094;p7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95" name="Google Shape;1095;p7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96" name="Google Shape;1096;p7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97" name="Google Shape;1097;p7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98" name="Google Shape;1098;p7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99" name="Google Shape;1099;p7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00" name="Google Shape;1100;p7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01" name="Google Shape;1101;p7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02" name="Google Shape;1102;p7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03" name="Google Shape;1103;p7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txBox="1">
            <a:spLocks noGrp="1"/>
          </p:cNvSpPr>
          <p:nvPr>
            <p:ph type="title"/>
          </p:nvPr>
        </p:nvSpPr>
        <p:spPr>
          <a:xfrm>
            <a:off x="2192156" y="476900"/>
            <a:ext cx="6654362" cy="635262"/>
          </a:xfrm>
          <a:prstGeom prst="rect">
            <a:avLst/>
          </a:prstGeom>
        </p:spPr>
        <p:txBody>
          <a:bodyPr spcFirstLastPara="1" wrap="square" lIns="91425" tIns="91425" rIns="91425" bIns="91425" anchor="b" anchorCtr="0">
            <a:noAutofit/>
          </a:bodyPr>
          <a:lstStyle/>
          <a:p>
            <a:pPr algn="ctr"/>
            <a:r>
              <a:rPr lang="en-US"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PROJECT DEFINITION</a:t>
            </a:r>
            <a:endParaRPr lang="en-IN"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354" name="Google Shape;354;p36"/>
          <p:cNvPicPr preferRelativeResize="0"/>
          <p:nvPr/>
        </p:nvPicPr>
        <p:blipFill rotWithShape="1">
          <a:blip r:embed="rId3">
            <a:alphaModFix/>
          </a:blip>
          <a:srcRect l="27377" t="35445" r="27377" b="35448"/>
          <a:stretch/>
        </p:blipFill>
        <p:spPr>
          <a:xfrm>
            <a:off x="7874075" y="401875"/>
            <a:ext cx="1113399" cy="553600"/>
          </a:xfrm>
          <a:prstGeom prst="rect">
            <a:avLst/>
          </a:prstGeom>
          <a:noFill/>
          <a:ln>
            <a:noFill/>
          </a:ln>
        </p:spPr>
      </p:pic>
      <p:pic>
        <p:nvPicPr>
          <p:cNvPr id="355" name="Google Shape;355;p36"/>
          <p:cNvPicPr preferRelativeResize="0"/>
          <p:nvPr/>
        </p:nvPicPr>
        <p:blipFill rotWithShape="1">
          <a:blip r:embed="rId3">
            <a:alphaModFix/>
          </a:blip>
          <a:srcRect l="27377" t="35445" r="27377" b="35448"/>
          <a:stretch/>
        </p:blipFill>
        <p:spPr>
          <a:xfrm flipH="1">
            <a:off x="2393425" y="1688350"/>
            <a:ext cx="1113399" cy="553600"/>
          </a:xfrm>
          <a:prstGeom prst="rect">
            <a:avLst/>
          </a:prstGeom>
          <a:noFill/>
          <a:ln>
            <a:noFill/>
          </a:ln>
        </p:spPr>
      </p:pic>
      <p:pic>
        <p:nvPicPr>
          <p:cNvPr id="356" name="Google Shape;356;p36"/>
          <p:cNvPicPr preferRelativeResize="0"/>
          <p:nvPr/>
        </p:nvPicPr>
        <p:blipFill rotWithShape="1">
          <a:blip r:embed="rId4">
            <a:alphaModFix/>
          </a:blip>
          <a:srcRect l="17102" t="8015" r="22162" b="12543"/>
          <a:stretch/>
        </p:blipFill>
        <p:spPr>
          <a:xfrm>
            <a:off x="298888" y="476900"/>
            <a:ext cx="2350400" cy="3074450"/>
          </a:xfrm>
          <a:prstGeom prst="rect">
            <a:avLst/>
          </a:prstGeom>
          <a:noFill/>
          <a:ln>
            <a:noFill/>
          </a:ln>
        </p:spPr>
      </p:pic>
      <p:pic>
        <p:nvPicPr>
          <p:cNvPr id="357" name="Google Shape;357;p36"/>
          <p:cNvPicPr preferRelativeResize="0"/>
          <p:nvPr/>
        </p:nvPicPr>
        <p:blipFill rotWithShape="1">
          <a:blip r:embed="rId3">
            <a:alphaModFix/>
          </a:blip>
          <a:srcRect l="27377" t="35445" r="27377" b="35448"/>
          <a:stretch/>
        </p:blipFill>
        <p:spPr>
          <a:xfrm flipH="1">
            <a:off x="206575" y="4288125"/>
            <a:ext cx="1113399" cy="553600"/>
          </a:xfrm>
          <a:prstGeom prst="rect">
            <a:avLst/>
          </a:prstGeom>
          <a:noFill/>
          <a:ln>
            <a:noFill/>
          </a:ln>
        </p:spPr>
      </p:pic>
      <p:pic>
        <p:nvPicPr>
          <p:cNvPr id="358" name="Google Shape;358;p36"/>
          <p:cNvPicPr preferRelativeResize="0"/>
          <p:nvPr/>
        </p:nvPicPr>
        <p:blipFill rotWithShape="1">
          <a:blip r:embed="rId5">
            <a:alphaModFix/>
          </a:blip>
          <a:srcRect l="40203" t="23114" r="29153" b="31142"/>
          <a:stretch/>
        </p:blipFill>
        <p:spPr>
          <a:xfrm>
            <a:off x="1560117" y="3764425"/>
            <a:ext cx="1264079" cy="1047400"/>
          </a:xfrm>
          <a:prstGeom prst="rect">
            <a:avLst/>
          </a:prstGeom>
          <a:noFill/>
          <a:ln>
            <a:noFill/>
          </a:ln>
        </p:spPr>
      </p:pic>
      <p:sp>
        <p:nvSpPr>
          <p:cNvPr id="7" name="TextBox 6">
            <a:extLst>
              <a:ext uri="{FF2B5EF4-FFF2-40B4-BE49-F238E27FC236}">
                <a16:creationId xmlns:a16="http://schemas.microsoft.com/office/drawing/2014/main" id="{CF513E07-83D4-E032-6B4A-8BF9A9A48B20}"/>
              </a:ext>
            </a:extLst>
          </p:cNvPr>
          <p:cNvSpPr txBox="1"/>
          <p:nvPr/>
        </p:nvSpPr>
        <p:spPr>
          <a:xfrm>
            <a:off x="3501680" y="1451604"/>
            <a:ext cx="5343431" cy="264713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b="1" i="1" dirty="0">
                <a:solidFill>
                  <a:srgbClr val="0D0D0D"/>
                </a:solidFill>
                <a:effectLst/>
                <a:latin typeface="Book Antiqua" panose="02040602050305030304" pitchFamily="18" charset="0"/>
              </a:rPr>
              <a:t>The primary goal of this project is to design, develop, and deploy a robust and user-friendly blog application that caters to the needs of content creators and readers. The application aims to provide a seamless platform for users to create, manage, and share their written and multimedia content in the form of blog posts. The project will focus on delivering a feature-rich, scalable, and secure solution to foster a vibrant and engaging blogging community.</a:t>
            </a:r>
            <a:endParaRPr lang="en-US" sz="1400" b="1" i="1" dirty="0">
              <a:solidFill>
                <a:schemeClr val="bg1"/>
              </a:solidFill>
              <a:latin typeface="Book Antiqua" panose="020406020503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638049" y="574350"/>
            <a:ext cx="7704000" cy="5727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Arial Rounded MT Bold" panose="020F0704030504030204" pitchFamily="34" charset="0"/>
                <a:ea typeface="MS Gothic" panose="020B0609070205080204" pitchFamily="49" charset="-128"/>
              </a:rPr>
              <a:t>INTRODUCTION OF PROJECT</a:t>
            </a:r>
            <a:endParaRPr lang="en-IN" sz="3200" b="1" dirty="0">
              <a:solidFill>
                <a:schemeClr val="tx1"/>
              </a:solidFill>
              <a:latin typeface="Arial Rounded MT Bold" panose="020F0704030504030204" pitchFamily="34" charset="0"/>
              <a:ea typeface="MS Gothic" panose="020B0609070205080204" pitchFamily="49" charset="-128"/>
            </a:endParaRPr>
          </a:p>
        </p:txBody>
      </p:sp>
      <p:sp>
        <p:nvSpPr>
          <p:cNvPr id="365" name="Google Shape;365;p37"/>
          <p:cNvSpPr txBox="1">
            <a:spLocks noGrp="1"/>
          </p:cNvSpPr>
          <p:nvPr>
            <p:ph type="subTitle" idx="2"/>
          </p:nvPr>
        </p:nvSpPr>
        <p:spPr>
          <a:xfrm>
            <a:off x="859358" y="1897075"/>
            <a:ext cx="7704000" cy="1467631"/>
          </a:xfrm>
          <a:prstGeom prst="rect">
            <a:avLst/>
          </a:prstGeom>
        </p:spPr>
        <p:txBody>
          <a:bodyPr spcFirstLastPara="1" wrap="square" lIns="91425" tIns="91425" rIns="91425" bIns="91425" anchor="t" anchorCtr="0">
            <a:noAutofit/>
          </a:bodyPr>
          <a:lstStyle/>
          <a:p>
            <a:pPr marL="342900" marR="0" lvl="0" indent="-342900" algn="just" rtl="0">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In this project you can write the blog and share your thoughts to many of the users. In this web application different fields are also available.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Main purpose of this website is to reduce cost and save your time.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 This app is user side as well as admin side with full of authentication and authorities.</a:t>
            </a:r>
          </a:p>
          <a:p>
            <a:pPr marL="285750" lvl="0" indent="-285750" algn="just" rtl="0">
              <a:spcBef>
                <a:spcPts val="0"/>
              </a:spcBef>
              <a:spcAft>
                <a:spcPts val="0"/>
              </a:spcAft>
              <a:buFont typeface="Wingdings" panose="05000000000000000000" pitchFamily="2" charset="2"/>
              <a:buChar char="§"/>
            </a:pPr>
            <a:endParaRPr b="1" i="1" dirty="0">
              <a:effectLst>
                <a:outerShdw blurRad="38100" dist="38100" dir="2700000" algn="tl">
                  <a:srgbClr val="000000">
                    <a:alpha val="43137"/>
                  </a:srgbClr>
                </a:outerShdw>
              </a:effectLst>
              <a:latin typeface="Book Antiqua" panose="02040602050305030304" pitchFamily="18" charset="0"/>
            </a:endParaRPr>
          </a:p>
        </p:txBody>
      </p:sp>
      <p:pic>
        <p:nvPicPr>
          <p:cNvPr id="366" name="Google Shape;366;p37"/>
          <p:cNvPicPr preferRelativeResize="0"/>
          <p:nvPr/>
        </p:nvPicPr>
        <p:blipFill rotWithShape="1">
          <a:blip r:embed="rId3">
            <a:alphaModFix/>
          </a:blip>
          <a:srcRect l="27377" t="35445" r="27377" b="35448"/>
          <a:stretch/>
        </p:blipFill>
        <p:spPr>
          <a:xfrm>
            <a:off x="3933350" y="4015550"/>
            <a:ext cx="1113399" cy="55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8"/>
          <p:cNvPicPr preferRelativeResize="0">
            <a:picLocks noGrp="1"/>
          </p:cNvPicPr>
          <p:nvPr>
            <p:ph type="pic" idx="2"/>
          </p:nvPr>
        </p:nvPicPr>
        <p:blipFill rotWithShape="1">
          <a:blip r:embed="rId3">
            <a:alphaModFix/>
          </a:blip>
          <a:srcRect l="3703" r="3703"/>
          <a:stretch/>
        </p:blipFill>
        <p:spPr>
          <a:xfrm>
            <a:off x="942438" y="954350"/>
            <a:ext cx="2911800" cy="3144600"/>
          </a:xfrm>
          <a:prstGeom prst="roundRect">
            <a:avLst>
              <a:gd name="adj" fmla="val 16667"/>
            </a:avLst>
          </a:prstGeom>
        </p:spPr>
      </p:pic>
      <p:sp>
        <p:nvSpPr>
          <p:cNvPr id="372" name="Google Shape;372;p38"/>
          <p:cNvSpPr txBox="1">
            <a:spLocks noGrp="1"/>
          </p:cNvSpPr>
          <p:nvPr>
            <p:ph type="title"/>
          </p:nvPr>
        </p:nvSpPr>
        <p:spPr>
          <a:xfrm>
            <a:off x="499724" y="7144"/>
            <a:ext cx="8644275" cy="1179900"/>
          </a:xfrm>
          <a:prstGeom prst="rect">
            <a:avLst/>
          </a:prstGeom>
        </p:spPr>
        <p:txBody>
          <a:bodyPr spcFirstLastPara="1" wrap="square" lIns="91425" tIns="91425" rIns="91425" bIns="91425" anchor="t" anchorCtr="0">
            <a:no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GOAL &amp; OBJECTIVE</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3" name="Google Shape;373;p38"/>
          <p:cNvSpPr txBox="1">
            <a:spLocks noGrp="1"/>
          </p:cNvSpPr>
          <p:nvPr>
            <p:ph type="subTitle" idx="1"/>
          </p:nvPr>
        </p:nvSpPr>
        <p:spPr>
          <a:xfrm>
            <a:off x="4016401" y="1057667"/>
            <a:ext cx="5084537" cy="424299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latin typeface="Book Antiqua" panose="02040602050305030304" pitchFamily="18" charset="0"/>
              </a:rPr>
              <a:t>Ensure a seamless and intuitive design for an excellent user experience, catering to a wide range of users across different devices.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Provide a robust content creation platform with easy-to-use editing tools and multimedia integration to facilitate the seamless creation of engaging blog posts.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Implement secure user authentication mechanisms and robust data encryption to protect user accounts and data, fostering trust and confidence among users.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Optimize the website for search engines with features like customizable meta tags, clean URLs, and a well-structured site, enhancing the visibility and discoverability of blog content.</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Foster a vibrant community by implementing a robust commenting system with features like threaded comments, upvoting, and moderation controls, encouraging reader interaction and feedback.</a:t>
            </a:r>
            <a:endParaRPr sz="1400" b="1" i="1" dirty="0">
              <a:latin typeface="Book Antiqua" panose="02040602050305030304" pitchFamily="18" charset="0"/>
            </a:endParaRPr>
          </a:p>
        </p:txBody>
      </p:sp>
      <p:pic>
        <p:nvPicPr>
          <p:cNvPr id="374" name="Google Shape;374;p38"/>
          <p:cNvPicPr preferRelativeResize="0"/>
          <p:nvPr/>
        </p:nvPicPr>
        <p:blipFill rotWithShape="1">
          <a:blip r:embed="rId4">
            <a:alphaModFix/>
          </a:blip>
          <a:srcRect l="32585" t="56491" r="52523" b="21979"/>
          <a:stretch/>
        </p:blipFill>
        <p:spPr>
          <a:xfrm>
            <a:off x="623025" y="4261782"/>
            <a:ext cx="366451" cy="409475"/>
          </a:xfrm>
          <a:prstGeom prst="rect">
            <a:avLst/>
          </a:prstGeom>
          <a:noFill/>
          <a:ln>
            <a:noFill/>
          </a:ln>
        </p:spPr>
      </p:pic>
      <p:pic>
        <p:nvPicPr>
          <p:cNvPr id="375" name="Google Shape;375;p38"/>
          <p:cNvPicPr preferRelativeResize="0"/>
          <p:nvPr/>
        </p:nvPicPr>
        <p:blipFill rotWithShape="1">
          <a:blip r:embed="rId4">
            <a:alphaModFix/>
          </a:blip>
          <a:srcRect l="47678" t="22433" r="37430" b="56036"/>
          <a:stretch/>
        </p:blipFill>
        <p:spPr>
          <a:xfrm>
            <a:off x="780275" y="3775720"/>
            <a:ext cx="366451" cy="40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39"/>
          <p:cNvSpPr txBox="1">
            <a:spLocks noGrp="1"/>
          </p:cNvSpPr>
          <p:nvPr>
            <p:ph type="subTitle" idx="2"/>
          </p:nvPr>
        </p:nvSpPr>
        <p:spPr>
          <a:xfrm>
            <a:off x="1840238" y="1945650"/>
            <a:ext cx="6860850" cy="751800"/>
          </a:xfrm>
          <a:prstGeom prst="rect">
            <a:avLst/>
          </a:prstGeom>
        </p:spPr>
        <p:txBody>
          <a:bodyPr spcFirstLastPara="1" wrap="square" lIns="91425" tIns="91425" rIns="91425" bIns="91425" anchor="t" anchorCtr="0">
            <a:noAutofit/>
          </a:bodyPr>
          <a:lstStyle/>
          <a:p>
            <a:pPr marL="0" indent="0"/>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SYSTEM ANALYSIS</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a:p>
            <a:pPr marL="0" lvl="0" indent="0" algn="l" rtl="0">
              <a:spcBef>
                <a:spcPts val="0"/>
              </a:spcBef>
              <a:spcAft>
                <a:spcPts val="0"/>
              </a:spcAft>
              <a:buNone/>
            </a:pPr>
            <a:endParaRPr sz="4000" i="1" u="sng"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pic>
        <p:nvPicPr>
          <p:cNvPr id="385" name="Google Shape;385;p39"/>
          <p:cNvPicPr preferRelativeResize="0"/>
          <p:nvPr/>
        </p:nvPicPr>
        <p:blipFill rotWithShape="1">
          <a:blip r:embed="rId3">
            <a:alphaModFix/>
          </a:blip>
          <a:srcRect l="32585" t="56491" r="52523" b="21979"/>
          <a:stretch/>
        </p:blipFill>
        <p:spPr>
          <a:xfrm>
            <a:off x="7478650" y="3130782"/>
            <a:ext cx="366451" cy="409475"/>
          </a:xfrm>
          <a:prstGeom prst="rect">
            <a:avLst/>
          </a:prstGeom>
          <a:noFill/>
          <a:ln>
            <a:noFill/>
          </a:ln>
        </p:spPr>
      </p:pic>
      <p:pic>
        <p:nvPicPr>
          <p:cNvPr id="386" name="Google Shape;386;p39"/>
          <p:cNvPicPr preferRelativeResize="0"/>
          <p:nvPr/>
        </p:nvPicPr>
        <p:blipFill rotWithShape="1">
          <a:blip r:embed="rId4">
            <a:alphaModFix/>
          </a:blip>
          <a:srcRect l="27377" t="35445" r="27377" b="35448"/>
          <a:stretch/>
        </p:blipFill>
        <p:spPr>
          <a:xfrm>
            <a:off x="5417700" y="4050400"/>
            <a:ext cx="1113399" cy="553600"/>
          </a:xfrm>
          <a:prstGeom prst="rect">
            <a:avLst/>
          </a:prstGeom>
          <a:noFill/>
          <a:ln>
            <a:noFill/>
          </a:ln>
        </p:spPr>
      </p:pic>
      <p:sp>
        <p:nvSpPr>
          <p:cNvPr id="387" name="Google Shape;387;p39"/>
          <p:cNvSpPr/>
          <p:nvPr/>
        </p:nvSpPr>
        <p:spPr>
          <a:xfrm>
            <a:off x="7931450" y="41807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9"/>
          <p:cNvPicPr preferRelativeResize="0"/>
          <p:nvPr/>
        </p:nvPicPr>
        <p:blipFill rotWithShape="1">
          <a:blip r:embed="rId5">
            <a:alphaModFix/>
          </a:blip>
          <a:srcRect l="42104" t="40364" r="42106" b="40360"/>
          <a:stretch/>
        </p:blipFill>
        <p:spPr>
          <a:xfrm>
            <a:off x="3974002" y="2571750"/>
            <a:ext cx="1443698" cy="97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PROBLEM IDENTIFICATION</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94" name="Google Shape;394;p40"/>
          <p:cNvSpPr txBox="1">
            <a:spLocks noGrp="1"/>
          </p:cNvSpPr>
          <p:nvPr>
            <p:ph type="subTitle" idx="1"/>
          </p:nvPr>
        </p:nvSpPr>
        <p:spPr>
          <a:xfrm>
            <a:off x="713225" y="1839076"/>
            <a:ext cx="4959600" cy="33044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user interface is not intuitive, leading to difficulties in navigation and a subpar overall user experience.</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content creation tools lack essential features such as a user-friendly editor, multimedia embedding options, or efficient post management.</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Slow loading times and performance issues hinder the user experience, potentially leading to frustration and decreased usage.</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application lacks features to encourage community building, such as tools for bloggers to connect, collaborate, or promote each other's content.</a:t>
            </a:r>
            <a:endParaRPr lang="en-US" b="1" i="1" dirty="0">
              <a:solidFill>
                <a:srgbClr val="0D0D0D"/>
              </a:solidFill>
              <a:latin typeface="Book Antiqua" panose="02040602050305030304" pitchFamily="18" charset="0"/>
            </a:endParaRP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application may lack features or guidance for bloggers to optimize their content for search engines, affecting discoverability.</a:t>
            </a:r>
          </a:p>
          <a:p>
            <a:pPr marL="285750" lvl="0" indent="-285750" algn="l" rtl="0">
              <a:spcBef>
                <a:spcPts val="0"/>
              </a:spcBef>
              <a:spcAft>
                <a:spcPts val="0"/>
              </a:spcAft>
              <a:buFont typeface="Wingdings" panose="05000000000000000000" pitchFamily="2" charset="2"/>
              <a:buChar char="§"/>
            </a:pPr>
            <a:endParaRPr b="1" i="1" dirty="0">
              <a:latin typeface="Book Antiqua" panose="02040602050305030304" pitchFamily="18" charset="0"/>
            </a:endParaRPr>
          </a:p>
        </p:txBody>
      </p:sp>
      <p:pic>
        <p:nvPicPr>
          <p:cNvPr id="400" name="Google Shape;400;p40"/>
          <p:cNvPicPr preferRelativeResize="0"/>
          <p:nvPr/>
        </p:nvPicPr>
        <p:blipFill rotWithShape="1">
          <a:blip r:embed="rId3">
            <a:alphaModFix/>
          </a:blip>
          <a:srcRect l="20669" t="8948" r="22947" b="8956"/>
          <a:stretch/>
        </p:blipFill>
        <p:spPr>
          <a:xfrm>
            <a:off x="5936456" y="1621631"/>
            <a:ext cx="2407444" cy="2625344"/>
          </a:xfrm>
          <a:prstGeom prst="rect">
            <a:avLst/>
          </a:prstGeom>
          <a:noFill/>
          <a:ln>
            <a:noFill/>
          </a:ln>
        </p:spPr>
      </p:pic>
    </p:spTree>
  </p:cSld>
  <p:clrMapOvr>
    <a:masterClrMapping/>
  </p:clrMapOvr>
</p:sld>
</file>

<file path=ppt/theme/theme1.xml><?xml version="1.0" encoding="utf-8"?>
<a:theme xmlns:a="http://schemas.openxmlformats.org/drawingml/2006/main" name="Marketing Campaign Timeline by Slidesgo">
  <a:themeElements>
    <a:clrScheme name="Simple Light">
      <a:dk1>
        <a:srgbClr val="191919"/>
      </a:dk1>
      <a:lt1>
        <a:srgbClr val="EBE2FF"/>
      </a:lt1>
      <a:dk2>
        <a:srgbClr val="BCCFE9"/>
      </a:dk2>
      <a:lt2>
        <a:srgbClr val="94AEFC"/>
      </a:lt2>
      <a:accent1>
        <a:srgbClr val="E4B940"/>
      </a:accent1>
      <a:accent2>
        <a:srgbClr val="FFFFFF"/>
      </a:accent2>
      <a:accent3>
        <a:srgbClr val="7962F3"/>
      </a:accent3>
      <a:accent4>
        <a:srgbClr val="F789FA"/>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1913</TotalTime>
  <Words>2471</Words>
  <Application>Microsoft Office PowerPoint</Application>
  <PresentationFormat>On-screen Show (16:9)</PresentationFormat>
  <Paragraphs>798</Paragraphs>
  <Slides>47</Slides>
  <Notes>18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47</vt:i4>
      </vt:variant>
    </vt:vector>
  </HeadingPairs>
  <TitlesOfParts>
    <vt:vector size="63" baseType="lpstr">
      <vt:lpstr>Proxima Nova Semibold</vt:lpstr>
      <vt:lpstr>Calibri</vt:lpstr>
      <vt:lpstr>Anton</vt:lpstr>
      <vt:lpstr>Arial</vt:lpstr>
      <vt:lpstr>Roboto Light</vt:lpstr>
      <vt:lpstr>Book Antiqua</vt:lpstr>
      <vt:lpstr>Wingdings</vt:lpstr>
      <vt:lpstr>Anaheim</vt:lpstr>
      <vt:lpstr>Roboto</vt:lpstr>
      <vt:lpstr>Arial Rounded MT Bold</vt:lpstr>
      <vt:lpstr>Nunito Light</vt:lpstr>
      <vt:lpstr>Bebas Neue</vt:lpstr>
      <vt:lpstr>MS PGothic</vt:lpstr>
      <vt:lpstr>Proxima Nova</vt:lpstr>
      <vt:lpstr>Marketing Campaign Timeline by Slidesgo</vt:lpstr>
      <vt:lpstr>Slidesgo Final Pages</vt:lpstr>
      <vt:lpstr>Name :- Murtaza Juzerbahi Kheriwala  Collage :- Patel Group Of Institution Class IC-10 Enroll No:- 195480686010</vt:lpstr>
      <vt:lpstr>Project Profile</vt:lpstr>
      <vt:lpstr>ACKNOWLEDGEMENT</vt:lpstr>
      <vt:lpstr>Develop a user-friendly and feature-rich blog application that allows individuals to create, manage, and share their content in the form of blog posts. The application should cater to both content creators and readers, providing a seamless and engaging experience.</vt:lpstr>
      <vt:lpstr>PROJECT DEFINITION</vt:lpstr>
      <vt:lpstr>INTRODUCTION OF PROJECT</vt:lpstr>
      <vt:lpstr>GOAL &amp; OBJECTIVE</vt:lpstr>
      <vt:lpstr>PowerPoint Presentation</vt:lpstr>
      <vt:lpstr>PROBLEM IDENTIFICATION</vt:lpstr>
      <vt:lpstr>NEED FOR THE NEW SYSTEM</vt:lpstr>
      <vt:lpstr>FEASIBILITY STUDY</vt:lpstr>
      <vt:lpstr>PowerPoint Presentation</vt:lpstr>
      <vt:lpstr>A picture is worth a thousand words</vt:lpstr>
      <vt:lpstr>TECHNICAL FEASIBILITY</vt:lpstr>
      <vt:lpstr>PowerPoint Presentation</vt:lpstr>
      <vt:lpstr>Targeted User</vt:lpstr>
      <vt:lpstr>PowerPoint Presentation</vt:lpstr>
      <vt:lpstr> Project Charter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PowerPoint Presentation</vt:lpstr>
      <vt:lpstr>Thank you</vt:lpstr>
      <vt:lpstr>Storyset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Murtaza Juzerbahi Kheriwala  Collage :- Patel Group Of Institution Class IC-10 Enroll No:- 195480686010</dc:title>
  <dc:creator>Murtaza kheriwala</dc:creator>
  <cp:lastModifiedBy>Murtaza kheriwala</cp:lastModifiedBy>
  <cp:revision>98</cp:revision>
  <dcterms:modified xsi:type="dcterms:W3CDTF">2024-03-04T13:23:53Z</dcterms:modified>
</cp:coreProperties>
</file>